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7" r:id="rId2"/>
    <p:sldMasterId id="2147483737" r:id="rId3"/>
    <p:sldMasterId id="2147483776" r:id="rId4"/>
  </p:sldMasterIdLst>
  <p:notesMasterIdLst>
    <p:notesMasterId r:id="rId32"/>
  </p:notesMasterIdLst>
  <p:handoutMasterIdLst>
    <p:handoutMasterId r:id="rId33"/>
  </p:handoutMasterIdLst>
  <p:sldIdLst>
    <p:sldId id="1824" r:id="rId5"/>
    <p:sldId id="1844" r:id="rId6"/>
    <p:sldId id="1845" r:id="rId7"/>
    <p:sldId id="2245" r:id="rId8"/>
    <p:sldId id="2227" r:id="rId9"/>
    <p:sldId id="1854" r:id="rId10"/>
    <p:sldId id="2249" r:id="rId11"/>
    <p:sldId id="2250" r:id="rId12"/>
    <p:sldId id="2241" r:id="rId13"/>
    <p:sldId id="2242" r:id="rId14"/>
    <p:sldId id="2240" r:id="rId15"/>
    <p:sldId id="2244" r:id="rId16"/>
    <p:sldId id="2243" r:id="rId17"/>
    <p:sldId id="2262" r:id="rId18"/>
    <p:sldId id="2256" r:id="rId19"/>
    <p:sldId id="2253" r:id="rId20"/>
    <p:sldId id="2255" r:id="rId21"/>
    <p:sldId id="2257" r:id="rId22"/>
    <p:sldId id="2254" r:id="rId23"/>
    <p:sldId id="2237" r:id="rId24"/>
    <p:sldId id="2261" r:id="rId25"/>
    <p:sldId id="1847" r:id="rId26"/>
    <p:sldId id="2232" r:id="rId27"/>
    <p:sldId id="2258" r:id="rId28"/>
    <p:sldId id="2259" r:id="rId29"/>
    <p:sldId id="2260" r:id="rId30"/>
    <p:sldId id="1841" r:id="rId31"/>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XY"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80738" autoAdjust="0"/>
  </p:normalViewPr>
  <p:slideViewPr>
    <p:cSldViewPr snapToGrid="0" showGuides="1">
      <p:cViewPr varScale="1">
        <p:scale>
          <a:sx n="78" d="100"/>
          <a:sy n="78" d="100"/>
        </p:scale>
        <p:origin x="56" y="116"/>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76" d="100"/>
          <a:sy n="76" d="100"/>
        </p:scale>
        <p:origin x="2100"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FB8236-65A2-474B-98BE-060A94056513}" type="datetimeFigureOut">
              <a:rPr lang="zh-CN" altLang="en-US" smtClean="0"/>
              <a:t>2022/12/23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6FF1-9064-4D86-AAB4-10298E07B6B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073AC-5F15-4D69-83E5-893C539F474B}" type="datetimeFigureOut">
              <a:rPr lang="zh-CN" altLang="en-US" smtClean="0"/>
              <a:t>2022/12/23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82E48-0BB4-4DA2-B154-46616E9E880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43.143.163.72:5601/" TargetMode="External"/><Relationship Id="rId5" Type="http://schemas.openxmlformats.org/officeDocument/2006/relationships/hyperlink" Target="https://www.sciencedirect.com/" TargetMode="External"/><Relationship Id="rId4" Type="http://schemas.openxmlformats.org/officeDocument/2006/relationships/hyperlink" Target="https://www.semanticscholar.org/"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xiv.org/help/oa/inde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我们组使用</a:t>
            </a:r>
            <a:r>
              <a:rPr lang="en-US" altLang="zh-CN" sz="1200" b="0" i="0" kern="1200" dirty="0" err="1">
                <a:solidFill>
                  <a:schemeClr val="tx1"/>
                </a:solidFill>
                <a:effectLst/>
                <a:latin typeface="+mn-lt"/>
                <a:ea typeface="+mn-ea"/>
                <a:cs typeface="+mn-cs"/>
              </a:rPr>
              <a:t>Scrapy</a:t>
            </a:r>
            <a:r>
              <a:rPr lang="zh-CN" altLang="en-US" sz="1200" b="0" i="0" kern="1200" dirty="0">
                <a:solidFill>
                  <a:schemeClr val="tx1"/>
                </a:solidFill>
                <a:effectLst/>
                <a:latin typeface="+mn-lt"/>
                <a:ea typeface="+mn-ea"/>
                <a:cs typeface="+mn-cs"/>
              </a:rPr>
              <a:t>框架进行爬虫的搭建，针对</a:t>
            </a:r>
            <a:r>
              <a:rPr lang="en-US" altLang="zh-CN" sz="1200" b="0" i="0" kern="1200" dirty="0" err="1">
                <a:solidFill>
                  <a:schemeClr val="tx1"/>
                </a:solidFill>
                <a:effectLst/>
                <a:latin typeface="+mn-lt"/>
                <a:ea typeface="+mn-ea"/>
                <a:cs typeface="+mn-cs"/>
                <a:hlinkClick r:id="rId3"/>
              </a:rPr>
              <a:t>arXiv</a:t>
            </a:r>
            <a:r>
              <a:rPr lang="en-US" altLang="zh-CN"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hlinkClick r:id="rId4"/>
              </a:rPr>
              <a:t>Semantic Scholar</a:t>
            </a:r>
            <a:r>
              <a:rPr lang="en-US" altLang="zh-CN"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hlinkClick r:id="rId5"/>
              </a:rPr>
              <a:t>Science Direct</a:t>
            </a:r>
            <a:r>
              <a:rPr lang="zh-CN" altLang="en-US" sz="1200" b="0" i="0" kern="1200" dirty="0">
                <a:solidFill>
                  <a:schemeClr val="tx1"/>
                </a:solidFill>
                <a:effectLst/>
                <a:latin typeface="+mn-lt"/>
                <a:ea typeface="+mn-ea"/>
                <a:cs typeface="+mn-cs"/>
              </a:rPr>
              <a:t>三个不同的网页，由郭思涵、彭炜和于翔分别进行页面分析和抓取工作，由于居家期间独自完成，因此虽然采用同一套框架，但是在具体实现的细节上可能存在区别，后面会详细介绍。我们组对爬取到的数据进行数据库的合并和统计去重工作，这部分由闫羽完成，并基于</a:t>
            </a:r>
            <a:r>
              <a:rPr lang="en-US" altLang="zh-CN" sz="1200" b="0" i="0" kern="1200" dirty="0">
                <a:solidFill>
                  <a:schemeClr val="tx1"/>
                </a:solidFill>
                <a:effectLst/>
                <a:latin typeface="+mn-lt"/>
                <a:ea typeface="+mn-ea"/>
                <a:cs typeface="+mn-cs"/>
              </a:rPr>
              <a:t>Kibana</a:t>
            </a:r>
            <a:r>
              <a:rPr lang="zh-CN" altLang="en-US" sz="1200" b="0" i="0" kern="1200" dirty="0">
                <a:solidFill>
                  <a:schemeClr val="tx1"/>
                </a:solidFill>
                <a:effectLst/>
                <a:latin typeface="+mn-lt"/>
                <a:ea typeface="+mn-ea"/>
                <a:cs typeface="+mn-cs"/>
              </a:rPr>
              <a:t>搭建了搜索界面，我们的</a:t>
            </a:r>
            <a:r>
              <a:rPr lang="zh-CN" altLang="en-US" sz="1200" b="0" i="0" kern="1200" dirty="0">
                <a:solidFill>
                  <a:schemeClr val="tx1"/>
                </a:solidFill>
                <a:effectLst/>
                <a:latin typeface="+mn-lt"/>
                <a:ea typeface="+mn-ea"/>
                <a:cs typeface="+mn-cs"/>
                <a:hlinkClick r:id="rId6"/>
              </a:rPr>
              <a:t>检索界面</a:t>
            </a:r>
            <a:r>
              <a:rPr lang="zh-CN" altLang="en-US" sz="1200" b="0" i="0" kern="1200" dirty="0">
                <a:solidFill>
                  <a:schemeClr val="tx1"/>
                </a:solidFill>
                <a:effectLst/>
                <a:latin typeface="+mn-lt"/>
                <a:ea typeface="+mn-ea"/>
                <a:cs typeface="+mn-cs"/>
              </a:rPr>
              <a:t>可以通过公网访问，这部分工作由赵曰皓完成。</a:t>
            </a:r>
            <a:endParaRPr lang="zh-CN" altLang="en-US" dirty="0"/>
          </a:p>
        </p:txBody>
      </p:sp>
      <p:sp>
        <p:nvSpPr>
          <p:cNvPr id="4" name="灯片编号占位符 3"/>
          <p:cNvSpPr>
            <a:spLocks noGrp="1"/>
          </p:cNvSpPr>
          <p:nvPr>
            <p:ph type="sldNum" sz="quarter" idx="5"/>
          </p:nvPr>
        </p:nvSpPr>
        <p:spPr/>
        <p:txBody>
          <a:bodyPr/>
          <a:lstStyle/>
          <a:p>
            <a:fld id="{EDE82E48-0BB4-4DA2-B154-46616E9E8809}" type="slidenum">
              <a:rPr lang="zh-CN" altLang="en-US" smtClean="0"/>
              <a:t>1</a:t>
            </a:fld>
            <a:endParaRPr lang="zh-CN" altLang="en-US"/>
          </a:p>
        </p:txBody>
      </p:sp>
    </p:spTree>
    <p:extLst>
      <p:ext uri="{BB962C8B-B14F-4D97-AF65-F5344CB8AC3E}">
        <p14:creationId xmlns:p14="http://schemas.microsoft.com/office/powerpoint/2010/main" val="943531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2960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26142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75222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第三部分是对</a:t>
            </a:r>
            <a:r>
              <a:rPr lang="en-US" altLang="zh-CN" dirty="0" err="1"/>
              <a:t>sciencedirect</a:t>
            </a:r>
            <a:r>
              <a:rPr lang="zh-CN" altLang="en-US" dirty="0"/>
              <a:t>进行爬取，</a:t>
            </a:r>
            <a:r>
              <a:rPr lang="zh-CN" altLang="en-US" sz="1200" b="0" i="0" kern="1200" dirty="0">
                <a:solidFill>
                  <a:schemeClr val="tx1"/>
                </a:solidFill>
                <a:effectLst/>
                <a:latin typeface="+mn-lt"/>
                <a:ea typeface="+mn-ea"/>
                <a:cs typeface="+mn-cs"/>
              </a:rPr>
              <a:t>对于一个给定的网址，爬虫首先解析该页面所有信息。接着将右侧栏的“</a:t>
            </a:r>
            <a:r>
              <a:rPr lang="en-US" altLang="zh-CN" sz="1200" b="0" i="0" kern="1200" dirty="0">
                <a:solidFill>
                  <a:schemeClr val="tx1"/>
                </a:solidFill>
                <a:effectLst/>
                <a:latin typeface="+mn-lt"/>
                <a:ea typeface="+mn-ea"/>
                <a:cs typeface="+mn-cs"/>
              </a:rPr>
              <a:t>Recommended Articles”</a:t>
            </a:r>
            <a:r>
              <a:rPr lang="zh-CN" altLang="en-US" sz="1200" b="0" i="0" kern="1200" dirty="0">
                <a:solidFill>
                  <a:schemeClr val="tx1"/>
                </a:solidFill>
                <a:effectLst/>
                <a:latin typeface="+mn-lt"/>
                <a:ea typeface="+mn-ea"/>
                <a:cs typeface="+mn-cs"/>
              </a:rPr>
              <a:t>列表下所有文章加入待爬取列表进行爬取。</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5386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为抵御反爬随机切换用户代理和</a:t>
            </a:r>
            <a:r>
              <a:rPr lang="en-US" altLang="zh-CN" dirty="0" err="1"/>
              <a:t>ip</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0204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Scrapy</a:t>
            </a:r>
            <a:r>
              <a:rPr lang="zh-CN" altLang="en-US" dirty="0"/>
              <a:t>自带下载功能，在设置中启用</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08153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左图是随机切换</a:t>
            </a:r>
            <a:r>
              <a:rPr lang="en-US" altLang="zh-CN" dirty="0" err="1"/>
              <a:t>ip</a:t>
            </a:r>
            <a:r>
              <a:rPr lang="zh-CN" altLang="en-US" dirty="0"/>
              <a:t>，右图是控制台输出的爬取进度。</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25893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47327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我们在爬虫过程中已经进行过一次去重操作，数据库里面再次进行去重。最终去重后得到了</a:t>
            </a:r>
            <a:r>
              <a:rPr lang="en-US" altLang="zh-CN" dirty="0"/>
              <a:t>11</a:t>
            </a:r>
            <a:r>
              <a:rPr lang="zh-CN" altLang="en-US" dirty="0"/>
              <a:t>万多条数据。第一张图去重结果，第二张图是索引</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79429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去重后各来源的数据占比如左图所示，右边是三个数据库中主要字段覆盖率和合并后总的主要字段覆盖率统计图</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41976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我们组基于</a:t>
            </a:r>
            <a:r>
              <a:rPr lang="en-US" altLang="zh-CN" dirty="0" err="1"/>
              <a:t>scrapy</a:t>
            </a:r>
            <a:r>
              <a:rPr lang="zh-CN" altLang="en-US" dirty="0"/>
              <a:t>框架进行爬虫的搭建，这是</a:t>
            </a:r>
            <a:r>
              <a:rPr lang="en-US" altLang="zh-CN" dirty="0" err="1"/>
              <a:t>scrapy</a:t>
            </a:r>
            <a:r>
              <a:rPr lang="zh-CN" altLang="en-US" dirty="0"/>
              <a:t>框架的结构图。</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由</a:t>
            </a:r>
            <a:r>
              <a:rPr lang="en-US" altLang="zh-CN" sz="1200" b="0" i="0" kern="1200" dirty="0" err="1">
                <a:solidFill>
                  <a:schemeClr val="tx1"/>
                </a:solidFill>
                <a:effectLst/>
                <a:latin typeface="+mn-lt"/>
                <a:ea typeface="+mn-ea"/>
                <a:cs typeface="+mn-cs"/>
              </a:rPr>
              <a:t>scrapy</a:t>
            </a:r>
            <a:r>
              <a:rPr lang="en-US" altLang="zh-CN" sz="1200" b="0" i="0" kern="1200" dirty="0">
                <a:solidFill>
                  <a:schemeClr val="tx1"/>
                </a:solidFill>
                <a:effectLst/>
                <a:latin typeface="+mn-lt"/>
                <a:ea typeface="+mn-ea"/>
                <a:cs typeface="+mn-cs"/>
              </a:rPr>
              <a:t> engine(</a:t>
            </a:r>
            <a:r>
              <a:rPr lang="zh-CN" altLang="en-US" sz="1200" b="0" i="0" kern="1200" dirty="0">
                <a:solidFill>
                  <a:schemeClr val="tx1"/>
                </a:solidFill>
                <a:effectLst/>
                <a:latin typeface="+mn-lt"/>
                <a:ea typeface="+mn-ea"/>
                <a:cs typeface="+mn-cs"/>
              </a:rPr>
              <a:t>引擎</a:t>
            </a:r>
            <a:r>
              <a:rPr lang="en-US" altLang="zh-CN" sz="1200" b="0" i="0" kern="1200" dirty="0">
                <a:solidFill>
                  <a:schemeClr val="tx1"/>
                </a:solidFill>
                <a:effectLst/>
                <a:latin typeface="+mn-lt"/>
                <a:ea typeface="+mn-ea"/>
                <a:cs typeface="+mn-cs"/>
              </a:rPr>
              <a:t>) scheduler(</a:t>
            </a:r>
            <a:r>
              <a:rPr lang="zh-CN" altLang="en-US" sz="1200" b="0" i="0" kern="1200" dirty="0">
                <a:solidFill>
                  <a:schemeClr val="tx1"/>
                </a:solidFill>
                <a:effectLst/>
                <a:latin typeface="+mn-lt"/>
                <a:ea typeface="+mn-ea"/>
                <a:cs typeface="+mn-cs"/>
              </a:rPr>
              <a:t>调度器</a:t>
            </a:r>
            <a:r>
              <a:rPr lang="en-US" altLang="zh-CN" sz="1200" b="0" i="0" kern="1200" dirty="0">
                <a:solidFill>
                  <a:schemeClr val="tx1"/>
                </a:solidFill>
                <a:effectLst/>
                <a:latin typeface="+mn-lt"/>
                <a:ea typeface="+mn-ea"/>
                <a:cs typeface="+mn-cs"/>
              </a:rPr>
              <a:t>) Downloader(</a:t>
            </a:r>
            <a:r>
              <a:rPr lang="zh-CN" altLang="en-US" sz="1200" b="0" i="0" kern="1200" dirty="0">
                <a:solidFill>
                  <a:schemeClr val="tx1"/>
                </a:solidFill>
                <a:effectLst/>
                <a:latin typeface="+mn-lt"/>
                <a:ea typeface="+mn-ea"/>
                <a:cs typeface="+mn-cs"/>
              </a:rPr>
              <a:t>下载器</a:t>
            </a:r>
            <a:r>
              <a:rPr lang="en-US" altLang="zh-CN" sz="1200" b="0" i="0" kern="1200" dirty="0">
                <a:solidFill>
                  <a:schemeClr val="tx1"/>
                </a:solidFill>
                <a:effectLst/>
                <a:latin typeface="+mn-lt"/>
                <a:ea typeface="+mn-ea"/>
                <a:cs typeface="+mn-cs"/>
              </a:rPr>
              <a:t>) spider(</a:t>
            </a:r>
            <a:r>
              <a:rPr lang="zh-CN" altLang="en-US" sz="1200" b="0" i="0" kern="1200" dirty="0">
                <a:solidFill>
                  <a:schemeClr val="tx1"/>
                </a:solidFill>
                <a:effectLst/>
                <a:latin typeface="+mn-lt"/>
                <a:ea typeface="+mn-ea"/>
                <a:cs typeface="+mn-cs"/>
              </a:rPr>
              <a:t>爬虫</a:t>
            </a:r>
            <a:r>
              <a:rPr lang="en-US" altLang="zh-CN" sz="1200" b="0" i="0" kern="1200" dirty="0">
                <a:solidFill>
                  <a:schemeClr val="tx1"/>
                </a:solidFill>
                <a:effectLst/>
                <a:latin typeface="+mn-lt"/>
                <a:ea typeface="+mn-ea"/>
                <a:cs typeface="+mn-cs"/>
              </a:rPr>
              <a:t>) item pipeline(</a:t>
            </a:r>
            <a:r>
              <a:rPr lang="zh-CN" altLang="en-US" sz="1200" b="0" i="0" kern="1200" dirty="0">
                <a:solidFill>
                  <a:schemeClr val="tx1"/>
                </a:solidFill>
                <a:effectLst/>
                <a:latin typeface="+mn-lt"/>
                <a:ea typeface="+mn-ea"/>
                <a:cs typeface="+mn-cs"/>
              </a:rPr>
              <a:t>管道</a:t>
            </a:r>
            <a:r>
              <a:rPr lang="en-US" altLang="zh-CN" sz="1200" b="0" i="0" kern="1200" dirty="0">
                <a:solidFill>
                  <a:schemeClr val="tx1"/>
                </a:solidFill>
                <a:effectLst/>
                <a:latin typeface="+mn-lt"/>
                <a:ea typeface="+mn-ea"/>
                <a:cs typeface="+mn-cs"/>
              </a:rPr>
              <a:t>) Downloader </a:t>
            </a:r>
            <a:r>
              <a:rPr lang="en-US" altLang="zh-CN" sz="1200" b="0" i="0" kern="1200" dirty="0" err="1">
                <a:solidFill>
                  <a:schemeClr val="tx1"/>
                </a:solidFill>
                <a:effectLst/>
                <a:latin typeface="+mn-lt"/>
                <a:ea typeface="+mn-ea"/>
                <a:cs typeface="+mn-cs"/>
              </a:rPr>
              <a:t>middlewares</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下载中间件</a:t>
            </a:r>
            <a:r>
              <a:rPr lang="en-US" altLang="zh-CN" sz="1200" b="0" i="0" kern="1200" dirty="0">
                <a:solidFill>
                  <a:schemeClr val="tx1"/>
                </a:solidFill>
                <a:effectLst/>
                <a:latin typeface="+mn-lt"/>
                <a:ea typeface="+mn-ea"/>
                <a:cs typeface="+mn-cs"/>
              </a:rPr>
              <a:t>) spider </a:t>
            </a:r>
            <a:r>
              <a:rPr lang="en-US" altLang="zh-CN" sz="1200" b="0" i="0" kern="1200" dirty="0" err="1">
                <a:solidFill>
                  <a:schemeClr val="tx1"/>
                </a:solidFill>
                <a:effectLst/>
                <a:latin typeface="+mn-lt"/>
                <a:ea typeface="+mn-ea"/>
                <a:cs typeface="+mn-cs"/>
              </a:rPr>
              <a:t>middlewares</a:t>
            </a:r>
            <a:r>
              <a:rPr lang="en-US" altLang="zh-CN" sz="1200" b="0" i="0" kern="1200" dirty="0">
                <a:solidFill>
                  <a:schemeClr val="tx1"/>
                </a:solidFill>
                <a:effectLst/>
                <a:latin typeface="+mn-lt"/>
                <a:ea typeface="+mn-ea"/>
                <a:cs typeface="+mn-cs"/>
              </a:rPr>
              <a:t>(spider</a:t>
            </a:r>
            <a:r>
              <a:rPr lang="zh-CN" altLang="en-US" sz="1200" b="0" i="0" kern="1200" dirty="0">
                <a:solidFill>
                  <a:schemeClr val="tx1"/>
                </a:solidFill>
                <a:effectLst/>
                <a:latin typeface="+mn-lt"/>
                <a:ea typeface="+mn-ea"/>
                <a:cs typeface="+mn-cs"/>
              </a:rPr>
              <a:t>中间件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组成</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spider(</a:t>
            </a:r>
            <a:r>
              <a:rPr lang="zh-CN" altLang="en-US" sz="1200" b="0" i="0" kern="1200" dirty="0">
                <a:solidFill>
                  <a:schemeClr val="tx1"/>
                </a:solidFill>
                <a:effectLst/>
                <a:latin typeface="+mn-lt"/>
                <a:ea typeface="+mn-ea"/>
                <a:cs typeface="+mn-cs"/>
              </a:rPr>
              <a:t>爬虫</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：负责处理所有</a:t>
            </a:r>
            <a:r>
              <a:rPr lang="en-US" altLang="zh-CN" sz="1200" b="0" i="0" kern="1200" dirty="0">
                <a:solidFill>
                  <a:schemeClr val="tx1"/>
                </a:solidFill>
                <a:effectLst/>
                <a:latin typeface="+mn-lt"/>
                <a:ea typeface="+mn-ea"/>
                <a:cs typeface="+mn-cs"/>
              </a:rPr>
              <a:t>response</a:t>
            </a:r>
            <a:r>
              <a:rPr lang="zh-CN" altLang="en-US" sz="1200" b="0" i="0" kern="1200" dirty="0">
                <a:solidFill>
                  <a:schemeClr val="tx1"/>
                </a:solidFill>
                <a:effectLst/>
                <a:latin typeface="+mn-lt"/>
                <a:ea typeface="+mn-ea"/>
                <a:cs typeface="+mn-cs"/>
              </a:rPr>
              <a:t>，从中分析提取数据，获取</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字段需要的数据，并将需要跟进的</a:t>
            </a:r>
            <a:r>
              <a:rPr lang="en-US" altLang="zh-CN" sz="1200" b="0" i="0" kern="1200" dirty="0" err="1">
                <a:solidFill>
                  <a:schemeClr val="tx1"/>
                </a:solidFill>
                <a:effectLst/>
                <a:latin typeface="+mn-lt"/>
                <a:ea typeface="+mn-ea"/>
                <a:cs typeface="+mn-cs"/>
              </a:rPr>
              <a:t>url</a:t>
            </a:r>
            <a:r>
              <a:rPr lang="zh-CN" altLang="en-US" sz="1200" b="0" i="0" kern="1200" dirty="0">
                <a:solidFill>
                  <a:schemeClr val="tx1"/>
                </a:solidFill>
                <a:effectLst/>
                <a:latin typeface="+mn-lt"/>
                <a:ea typeface="+mn-ea"/>
                <a:cs typeface="+mn-cs"/>
              </a:rPr>
              <a:t>提交给 引擎 ，再次进入 调度器</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scheduler(</a:t>
            </a:r>
            <a:r>
              <a:rPr lang="zh-CN" altLang="en-US" sz="1200" b="0" i="0" kern="1200" dirty="0">
                <a:solidFill>
                  <a:schemeClr val="tx1"/>
                </a:solidFill>
                <a:effectLst/>
                <a:latin typeface="+mn-lt"/>
                <a:ea typeface="+mn-ea"/>
                <a:cs typeface="+mn-cs"/>
              </a:rPr>
              <a:t>调度器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：负责接受 引擎 发送过来的</a:t>
            </a:r>
            <a:r>
              <a:rPr lang="en-US" altLang="zh-CN" sz="1200" b="0" i="0" kern="1200" dirty="0">
                <a:solidFill>
                  <a:schemeClr val="tx1"/>
                </a:solidFill>
                <a:effectLst/>
                <a:latin typeface="+mn-lt"/>
                <a:ea typeface="+mn-ea"/>
                <a:cs typeface="+mn-cs"/>
              </a:rPr>
              <a:t>request</a:t>
            </a:r>
            <a:r>
              <a:rPr lang="zh-CN" altLang="en-US" sz="1200" b="0" i="0" kern="1200" dirty="0">
                <a:solidFill>
                  <a:schemeClr val="tx1"/>
                </a:solidFill>
                <a:effectLst/>
                <a:latin typeface="+mn-lt"/>
                <a:ea typeface="+mn-ea"/>
                <a:cs typeface="+mn-cs"/>
              </a:rPr>
              <a:t>请求，并按照一定的方式进行整理排序，入队，当 引擎 需要时，交还给 引擎</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Downloader(</a:t>
            </a:r>
            <a:r>
              <a:rPr lang="zh-CN" altLang="en-US" sz="1200" b="0" i="0" kern="1200" dirty="0">
                <a:solidFill>
                  <a:schemeClr val="tx1"/>
                </a:solidFill>
                <a:effectLst/>
                <a:latin typeface="+mn-lt"/>
                <a:ea typeface="+mn-ea"/>
                <a:cs typeface="+mn-cs"/>
              </a:rPr>
              <a:t>下载器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：负责下载 引擎 发送的所有</a:t>
            </a:r>
            <a:r>
              <a:rPr lang="en-US" altLang="zh-CN" sz="1200" b="0" i="0" kern="1200" dirty="0">
                <a:solidFill>
                  <a:schemeClr val="tx1"/>
                </a:solidFill>
                <a:effectLst/>
                <a:latin typeface="+mn-lt"/>
                <a:ea typeface="+mn-ea"/>
                <a:cs typeface="+mn-cs"/>
              </a:rPr>
              <a:t>request</a:t>
            </a:r>
            <a:r>
              <a:rPr lang="zh-CN" altLang="en-US" sz="1200" b="0" i="0" kern="1200" dirty="0">
                <a:solidFill>
                  <a:schemeClr val="tx1"/>
                </a:solidFill>
                <a:effectLst/>
                <a:latin typeface="+mn-lt"/>
                <a:ea typeface="+mn-ea"/>
                <a:cs typeface="+mn-cs"/>
              </a:rPr>
              <a:t>请求，并将其获取到的</a:t>
            </a:r>
            <a:r>
              <a:rPr lang="en-US" altLang="zh-CN" sz="1200" b="0" i="0" kern="1200" dirty="0">
                <a:solidFill>
                  <a:schemeClr val="tx1"/>
                </a:solidFill>
                <a:effectLst/>
                <a:latin typeface="+mn-lt"/>
                <a:ea typeface="+mn-ea"/>
                <a:cs typeface="+mn-cs"/>
              </a:rPr>
              <a:t>response</a:t>
            </a:r>
            <a:r>
              <a:rPr lang="zh-CN" altLang="en-US" sz="1200" b="0" i="0" kern="1200" dirty="0">
                <a:solidFill>
                  <a:schemeClr val="tx1"/>
                </a:solidFill>
                <a:effectLst/>
                <a:latin typeface="+mn-lt"/>
                <a:ea typeface="+mn-ea"/>
                <a:cs typeface="+mn-cs"/>
              </a:rPr>
              <a:t>交还给 引擎 ，由 引擎 交给 </a:t>
            </a:r>
            <a:r>
              <a:rPr lang="en-US" altLang="zh-CN" sz="1200" b="0" i="0" kern="1200" dirty="0">
                <a:solidFill>
                  <a:schemeClr val="tx1"/>
                </a:solidFill>
                <a:effectLst/>
                <a:latin typeface="+mn-lt"/>
                <a:ea typeface="+mn-ea"/>
                <a:cs typeface="+mn-cs"/>
              </a:rPr>
              <a:t>spider </a:t>
            </a:r>
            <a:r>
              <a:rPr lang="zh-CN" altLang="en-US" sz="1200" b="0" i="0" kern="1200" dirty="0">
                <a:solidFill>
                  <a:schemeClr val="tx1"/>
                </a:solidFill>
                <a:effectLst/>
                <a:latin typeface="+mn-lt"/>
                <a:ea typeface="+mn-ea"/>
                <a:cs typeface="+mn-cs"/>
              </a:rPr>
              <a:t>来处理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item pipeline(</a:t>
            </a:r>
            <a:r>
              <a:rPr lang="zh-CN" altLang="en-US" sz="1200" b="0" i="0" kern="1200" dirty="0">
                <a:solidFill>
                  <a:schemeClr val="tx1"/>
                </a:solidFill>
                <a:effectLst/>
                <a:latin typeface="+mn-lt"/>
                <a:ea typeface="+mn-ea"/>
                <a:cs typeface="+mn-cs"/>
              </a:rPr>
              <a:t>管道</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：负责处理 </a:t>
            </a:r>
            <a:r>
              <a:rPr lang="en-US" altLang="zh-CN" sz="1200" b="0" i="0" kern="1200" dirty="0">
                <a:solidFill>
                  <a:schemeClr val="tx1"/>
                </a:solidFill>
                <a:effectLst/>
                <a:latin typeface="+mn-lt"/>
                <a:ea typeface="+mn-ea"/>
                <a:cs typeface="+mn-cs"/>
              </a:rPr>
              <a:t>spider </a:t>
            </a:r>
            <a:r>
              <a:rPr lang="zh-CN" altLang="en-US" sz="1200" b="0" i="0" kern="1200" dirty="0">
                <a:solidFill>
                  <a:schemeClr val="tx1"/>
                </a:solidFill>
                <a:effectLst/>
                <a:latin typeface="+mn-lt"/>
                <a:ea typeface="+mn-ea"/>
                <a:cs typeface="+mn-cs"/>
              </a:rPr>
              <a:t>中获取到的</a:t>
            </a:r>
            <a:r>
              <a:rPr lang="en-US" altLang="zh-CN" sz="1200" b="0" i="0" kern="1200" dirty="0">
                <a:solidFill>
                  <a:schemeClr val="tx1"/>
                </a:solidFill>
                <a:effectLst/>
                <a:latin typeface="+mn-lt"/>
                <a:ea typeface="+mn-ea"/>
                <a:cs typeface="+mn-cs"/>
              </a:rPr>
              <a:t>item</a:t>
            </a:r>
            <a:r>
              <a:rPr lang="zh-CN" altLang="en-US" sz="1200" b="0" i="0" kern="1200" dirty="0">
                <a:solidFill>
                  <a:schemeClr val="tx1"/>
                </a:solidFill>
                <a:effectLst/>
                <a:latin typeface="+mn-lt"/>
                <a:ea typeface="+mn-ea"/>
                <a:cs typeface="+mn-cs"/>
              </a:rPr>
              <a:t>，并进行后期处理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详细分析、过滤、存储等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的地方</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27080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66400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24522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00495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18652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7115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接下来将会详细介绍这三个部分的爬虫工作</a:t>
            </a:r>
          </a:p>
        </p:txBody>
      </p:sp>
      <p:sp>
        <p:nvSpPr>
          <p:cNvPr id="4" name="灯片编号占位符 3"/>
          <p:cNvSpPr>
            <a:spLocks noGrp="1"/>
          </p:cNvSpPr>
          <p:nvPr>
            <p:ph type="sldNum" sz="quarter" idx="5"/>
          </p:nvPr>
        </p:nvSpPr>
        <p:spPr/>
        <p:txBody>
          <a:bodyPr/>
          <a:lstStyle/>
          <a:p>
            <a:fld id="{EDE82E48-0BB4-4DA2-B154-46616E9E8809}" type="slidenum">
              <a:rPr lang="zh-CN" altLang="en-US" smtClean="0"/>
              <a:t>5</a:t>
            </a:fld>
            <a:endParaRPr lang="zh-CN" altLang="en-US"/>
          </a:p>
        </p:txBody>
      </p:sp>
    </p:spTree>
    <p:extLst>
      <p:ext uri="{BB962C8B-B14F-4D97-AF65-F5344CB8AC3E}">
        <p14:creationId xmlns:p14="http://schemas.microsoft.com/office/powerpoint/2010/main" val="1508126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第一个是</a:t>
            </a:r>
            <a:r>
              <a:rPr lang="en-US" altLang="zh-CN" dirty="0"/>
              <a:t>semantic scholar</a:t>
            </a:r>
            <a:r>
              <a:rPr lang="zh-CN" altLang="en-US" dirty="0"/>
              <a:t>，这幅图是定义数据抓取类型</a:t>
            </a:r>
          </a:p>
        </p:txBody>
      </p:sp>
      <p:sp>
        <p:nvSpPr>
          <p:cNvPr id="4" name="灯片编号占位符 3"/>
          <p:cNvSpPr>
            <a:spLocks noGrp="1"/>
          </p:cNvSpPr>
          <p:nvPr>
            <p:ph type="sldNum" sz="quarter" idx="5"/>
          </p:nvPr>
        </p:nvSpPr>
        <p:spPr/>
        <p:txBody>
          <a:bodyPr/>
          <a:lstStyle/>
          <a:p>
            <a:fld id="{EDE82E48-0BB4-4DA2-B154-46616E9E8809}" type="slidenum">
              <a:rPr lang="zh-CN" altLang="en-US" smtClean="0"/>
              <a:t>6</a:t>
            </a:fld>
            <a:endParaRPr lang="zh-CN" altLang="en-US"/>
          </a:p>
        </p:txBody>
      </p:sp>
    </p:spTree>
    <p:extLst>
      <p:ext uri="{BB962C8B-B14F-4D97-AF65-F5344CB8AC3E}">
        <p14:creationId xmlns:p14="http://schemas.microsoft.com/office/powerpoint/2010/main" val="1851846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对于一个给定的文献网址列表，首先爬取第一个文章的参考文献和被引文献，加入文献网址列表，然后依次爬取列表中的文献，同时爬取时也将其参考文献和被引文献加入文献网址列表。</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02602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进行去重操作，保证文献没有重复</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89990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第二个是</a:t>
            </a:r>
            <a:r>
              <a:rPr lang="en-US" altLang="zh-CN" dirty="0" err="1"/>
              <a:t>arxiv</a:t>
            </a:r>
            <a:r>
              <a:rPr lang="zh-CN" altLang="en-US" dirty="0"/>
              <a:t>爬虫，</a:t>
            </a:r>
            <a:r>
              <a:rPr lang="zh-CN" altLang="en-US" sz="1200" b="0" i="0" kern="1200" dirty="0">
                <a:solidFill>
                  <a:schemeClr val="tx1"/>
                </a:solidFill>
                <a:effectLst/>
                <a:latin typeface="+mn-lt"/>
                <a:ea typeface="+mn-ea"/>
                <a:cs typeface="+mn-cs"/>
              </a:rPr>
              <a:t>通过调用</a:t>
            </a:r>
            <a:r>
              <a:rPr lang="en-US" altLang="zh-CN" sz="1200" b="0" i="0" kern="1200" dirty="0" err="1">
                <a:solidFill>
                  <a:schemeClr val="tx1"/>
                </a:solidFill>
                <a:effectLst/>
                <a:latin typeface="+mn-lt"/>
                <a:ea typeface="+mn-ea"/>
                <a:cs typeface="+mn-cs"/>
              </a:rPr>
              <a:t>ArXiv</a:t>
            </a:r>
            <a:r>
              <a:rPr lang="zh-CN" altLang="en-US" sz="1200" b="0" i="0" kern="1200" dirty="0">
                <a:solidFill>
                  <a:schemeClr val="tx1"/>
                </a:solidFill>
                <a:effectLst/>
                <a:latin typeface="+mn-lt"/>
                <a:ea typeface="+mn-ea"/>
                <a:cs typeface="+mn-cs"/>
              </a:rPr>
              <a:t>提供的 </a:t>
            </a:r>
            <a:r>
              <a:rPr lang="en-US" altLang="zh-CN" sz="1200" b="0" i="0" kern="1200" dirty="0">
                <a:solidFill>
                  <a:schemeClr val="tx1"/>
                </a:solidFill>
                <a:effectLst/>
                <a:latin typeface="+mn-lt"/>
                <a:ea typeface="+mn-ea"/>
                <a:cs typeface="+mn-cs"/>
                <a:hlinkClick r:id="rId3"/>
              </a:rPr>
              <a:t>OAI-PMH API</a:t>
            </a:r>
            <a:r>
              <a:rPr lang="zh-CN" altLang="en-US" sz="1200" b="0" i="0" kern="1200" dirty="0">
                <a:solidFill>
                  <a:schemeClr val="tx1"/>
                </a:solidFill>
                <a:effectLst/>
                <a:latin typeface="+mn-lt"/>
                <a:ea typeface="+mn-ea"/>
                <a:cs typeface="+mn-cs"/>
              </a:rPr>
              <a:t> 接口实现爬虫，从</a:t>
            </a:r>
            <a:r>
              <a:rPr lang="en-US" altLang="zh-CN" sz="1200" b="0" i="0" kern="1200" dirty="0" err="1">
                <a:solidFill>
                  <a:schemeClr val="tx1"/>
                </a:solidFill>
                <a:effectLst/>
                <a:latin typeface="+mn-lt"/>
                <a:ea typeface="+mn-ea"/>
                <a:cs typeface="+mn-cs"/>
              </a:rPr>
              <a:t>arXiv</a:t>
            </a:r>
            <a:r>
              <a:rPr lang="zh-CN" altLang="en-US" sz="1200" b="0" i="0" kern="1200" dirty="0">
                <a:solidFill>
                  <a:schemeClr val="tx1"/>
                </a:solidFill>
                <a:effectLst/>
                <a:latin typeface="+mn-lt"/>
                <a:ea typeface="+mn-ea"/>
                <a:cs typeface="+mn-cs"/>
              </a:rPr>
              <a:t>上爬取标题、作者、摘要、</a:t>
            </a:r>
            <a:r>
              <a:rPr lang="en-US" altLang="zh-CN" sz="1200" b="0" i="0" kern="1200" dirty="0">
                <a:solidFill>
                  <a:schemeClr val="tx1"/>
                </a:solidFill>
                <a:effectLst/>
                <a:latin typeface="+mn-lt"/>
                <a:ea typeface="+mn-ea"/>
                <a:cs typeface="+mn-cs"/>
              </a:rPr>
              <a:t>PDF</a:t>
            </a:r>
            <a:r>
              <a:rPr lang="zh-CN" altLang="en-US" sz="1200" b="0" i="0" kern="1200" dirty="0">
                <a:solidFill>
                  <a:schemeClr val="tx1"/>
                </a:solidFill>
                <a:effectLst/>
                <a:latin typeface="+mn-lt"/>
                <a:ea typeface="+mn-ea"/>
                <a:cs typeface="+mn-cs"/>
              </a:rPr>
              <a:t>链接、</a:t>
            </a:r>
            <a:r>
              <a:rPr lang="en-US" altLang="zh-CN" sz="1200" b="0" i="0" kern="1200" dirty="0">
                <a:solidFill>
                  <a:schemeClr val="tx1"/>
                </a:solidFill>
                <a:effectLst/>
                <a:latin typeface="+mn-lt"/>
                <a:ea typeface="+mn-ea"/>
                <a:cs typeface="+mn-cs"/>
              </a:rPr>
              <a:t>latex</a:t>
            </a:r>
            <a:r>
              <a:rPr lang="zh-CN" altLang="en-US" sz="1200" b="0" i="0" kern="1200" dirty="0">
                <a:solidFill>
                  <a:schemeClr val="tx1"/>
                </a:solidFill>
                <a:effectLst/>
                <a:latin typeface="+mn-lt"/>
                <a:ea typeface="+mn-ea"/>
                <a:cs typeface="+mn-cs"/>
              </a:rPr>
              <a:t>文档等信息。</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04976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21012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a:t>
            </a:r>
            <a:r>
              <a:rPr lang="zh-CN" altLang="en-US" sz="1200" b="0" i="0" kern="1200" dirty="0">
                <a:solidFill>
                  <a:schemeClr val="tx1"/>
                </a:solidFill>
                <a:effectLst/>
                <a:latin typeface="+mn-lt"/>
                <a:ea typeface="+mn-ea"/>
                <a:cs typeface="+mn-cs"/>
              </a:rPr>
              <a:t>抵御网站反爬，设置用户代理及</a:t>
            </a:r>
            <a:r>
              <a:rPr lang="en-US" altLang="zh-CN" sz="1200" b="0" i="0" kern="1200" dirty="0" err="1">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池</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77522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image" Target="../media/image27.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30.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3.xml"/><Relationship Id="rId5" Type="http://schemas.openxmlformats.org/officeDocument/2006/relationships/image" Target="../media/image14.png"/><Relationship Id="rId4" Type="http://schemas.microsoft.com/office/2007/relationships/hdphoto" Target="../media/hdphoto2.wdp"/></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Master" Target="../slideMasters/slideMaster4.xml"/><Relationship Id="rId4" Type="http://schemas.openxmlformats.org/officeDocument/2006/relationships/image" Target="../media/image69.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41.png"/><Relationship Id="rId4" Type="http://schemas.openxmlformats.org/officeDocument/2006/relationships/image" Target="../media/image3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4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2.xml"/><Relationship Id="rId5" Type="http://schemas.openxmlformats.org/officeDocument/2006/relationships/image" Target="../media/image50.png"/><Relationship Id="rId4" Type="http://schemas.openxmlformats.org/officeDocument/2006/relationships/image" Target="../media/image4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2.xml"/><Relationship Id="rId4" Type="http://schemas.openxmlformats.org/officeDocument/2006/relationships/image" Target="../media/image5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2.xml"/><Relationship Id="rId4" Type="http://schemas.openxmlformats.org/officeDocument/2006/relationships/image" Target="../media/image6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63.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7.png"/><Relationship Id="rId1" Type="http://schemas.openxmlformats.org/officeDocument/2006/relationships/slideMaster" Target="../slideMasters/slideMaster2.xml"/><Relationship Id="rId4" Type="http://schemas.openxmlformats.org/officeDocument/2006/relationships/image" Target="../media/image5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Master" Target="../slideMasters/slideMaster2.xml"/><Relationship Id="rId4" Type="http://schemas.openxmlformats.org/officeDocument/2006/relationships/image" Target="../media/image6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image" Target="../media/image6.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stretch>
            <a:fillRect/>
          </a:stretch>
        </p:blipFill>
        <p:spPr>
          <a:xfrm>
            <a:off x="7191375" y="133072"/>
            <a:ext cx="6791691"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spTree>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5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1" name="组合 6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6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2" name="组合 6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6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6" name="组合 4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47" name="组合 4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5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5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5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9868891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9724589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34457367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588589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14014940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a:extLst>
                <a:ext uri="{FF2B5EF4-FFF2-40B4-BE49-F238E27FC236}">
                  <a16:creationId xmlns:a16="http://schemas.microsoft.com/office/drawing/2014/main" id="{2B6AF4F4-F405-428E-ACB6-6C287CCD9962}"/>
                </a:ext>
              </a:extLst>
            </p:cNvPr>
            <p:cNvGrpSpPr/>
            <p:nvPr/>
          </p:nvGrpSpPr>
          <p:grpSpPr>
            <a:xfrm>
              <a:off x="6886532" y="1337094"/>
              <a:ext cx="3392802" cy="846135"/>
              <a:chOff x="10340336" y="2247899"/>
              <a:chExt cx="2724438" cy="679451"/>
            </a:xfrm>
          </p:grpSpPr>
          <p:sp>
            <p:nvSpPr>
              <p:cNvPr id="2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2" name="组合 2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solidFill>
                <a:schemeClr val="bg1"/>
              </a:solidFill>
            </p:grpSpPr>
            <p:sp>
              <p:nvSpPr>
                <p:cNvPr id="2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solidFill>
                <a:schemeClr val="bg1"/>
              </a:solidFill>
            </p:grpSpPr>
            <p:sp>
              <p:nvSpPr>
                <p:cNvPr id="2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 name="组合 6">
              <a:extLst>
                <a:ext uri="{FF2B5EF4-FFF2-40B4-BE49-F238E27FC236}">
                  <a16:creationId xmlns:a16="http://schemas.microsoft.com/office/drawing/2014/main" id="{E582171C-E91E-4DDB-B720-D9EDE8C54B5C}"/>
                </a:ext>
              </a:extLst>
            </p:cNvPr>
            <p:cNvGrpSpPr/>
            <p:nvPr/>
          </p:nvGrpSpPr>
          <p:grpSpPr>
            <a:xfrm>
              <a:off x="1797415" y="1328902"/>
              <a:ext cx="3445163" cy="863927"/>
              <a:chOff x="6738929" y="2270918"/>
              <a:chExt cx="2766486" cy="693738"/>
            </a:xfrm>
          </p:grpSpPr>
          <p:grpSp>
            <p:nvGrpSpPr>
              <p:cNvPr id="8" name="组合 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solidFill>
                <a:schemeClr val="bg1"/>
              </a:solidFill>
            </p:grpSpPr>
            <p:sp>
              <p:nvSpPr>
                <p:cNvPr id="1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solidFill>
                <a:schemeClr val="bg1"/>
              </a:solidFill>
            </p:grpSpPr>
            <p:sp>
              <p:nvSpPr>
                <p:cNvPr id="1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solidFill>
                <a:schemeClr val="bg1"/>
              </a:solidFill>
            </p:grpSpPr>
            <p:sp>
              <p:nvSpPr>
                <p:cNvPr id="1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7574085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extLst>
      <p:ext uri="{BB962C8B-B14F-4D97-AF65-F5344CB8AC3E}">
        <p14:creationId xmlns:p14="http://schemas.microsoft.com/office/powerpoint/2010/main" val="1546503949"/>
      </p:ext>
    </p:extLst>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973061"/>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543132"/>
      </p:ext>
    </p:extLst>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393178547"/>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7" name="组合 86">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88" name="组合 8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366028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92525" y="0"/>
            <a:ext cx="7030596"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1"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3" name="组合 82">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8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4" name="组合 83">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8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8" name="组合 67">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7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7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7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3944930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31113"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8" name="椭圆 87">
            <a:extLst>
              <a:ext uri="{FF2B5EF4-FFF2-40B4-BE49-F238E27FC236}">
                <a16:creationId xmlns:a16="http://schemas.microsoft.com/office/drawing/2014/main" id="{D79543FB-05EA-4B9D-8AED-014B16BE890C}"/>
              </a:ext>
            </a:extLst>
          </p:cNvPr>
          <p:cNvSpPr/>
          <p:nvPr userDrawn="1"/>
        </p:nvSpPr>
        <p:spPr>
          <a:xfrm>
            <a:off x="-4021339"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90" name="图片 8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097009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9185" y="4400550"/>
            <a:ext cx="4601216"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408331"/>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Tree>
    <p:extLst>
      <p:ext uri="{BB962C8B-B14F-4D97-AF65-F5344CB8AC3E}">
        <p14:creationId xmlns:p14="http://schemas.microsoft.com/office/powerpoint/2010/main" val="3531280489"/>
      </p:ext>
    </p:extLst>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extLst>
              <a:ext uri="{28A0092B-C50C-407E-A947-70E740481C1C}">
                <a14:useLocalDpi xmlns:a14="http://schemas.microsoft.com/office/drawing/2010/main"/>
              </a:ext>
            </a:extLst>
          </a:blip>
          <a:srcRect l="29063" r="32938"/>
          <a:stretch/>
        </p:blipFill>
        <p:spPr>
          <a:xfrm>
            <a:off x="-18278" y="0"/>
            <a:ext cx="3933053"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FF6BFE1-1DD5-454F-BE20-A55DAB22A652}"/>
              </a:ext>
            </a:extLst>
          </p:cNvPr>
          <p:cNvSpPr/>
          <p:nvPr userDrawn="1"/>
        </p:nvSpPr>
        <p:spPr>
          <a:xfrm>
            <a:off x="-9523" y="0"/>
            <a:ext cx="3924297"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258050" y="1942165"/>
            <a:ext cx="5886450" cy="5893408"/>
          </a:xfrm>
          <a:prstGeom prst="rect">
            <a:avLst/>
          </a:prstGeom>
        </p:spPr>
      </p:pic>
    </p:spTree>
    <p:extLst>
      <p:ext uri="{BB962C8B-B14F-4D97-AF65-F5344CB8AC3E}">
        <p14:creationId xmlns:p14="http://schemas.microsoft.com/office/powerpoint/2010/main" val="37572242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134"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6" name="组合 135">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14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7" name="组合 136">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13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18" name="组合 117">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9" name="组合 118">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13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1" name="组合 1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3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4" name="组合 123">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2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5"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spTree>
    <p:extLst>
      <p:ext uri="{BB962C8B-B14F-4D97-AF65-F5344CB8AC3E}">
        <p14:creationId xmlns:p14="http://schemas.microsoft.com/office/powerpoint/2010/main" val="2477595232"/>
      </p:ext>
    </p:extLst>
  </p:cSld>
  <p:clrMapOvr>
    <a:masterClrMapping/>
  </p:clrMapOvr>
  <p:extLst mod="1">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181696"/>
      </p:ext>
    </p:extLst>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710756"/>
      </p:ext>
    </p:extLst>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823017"/>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0573967"/>
      </p:ext>
    </p:extLst>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9" name="组合 8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4" name="组合 7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75" name="组合 7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8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80938251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21005058"/>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3408304"/>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525574"/>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4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5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5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4" name="组合 3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35" name="组合 3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4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4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4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57" name="图片 56"/>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26226291"/>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1387077213"/>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551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4013298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a:stretch/>
        </p:blipFill>
        <p:spPr>
          <a:xfrm>
            <a:off x="0" y="0"/>
            <a:ext cx="3914775"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a:extLst>
              <a:ext uri="{FF2B5EF4-FFF2-40B4-BE49-F238E27FC236}">
                <a16:creationId xmlns:a16="http://schemas.microsoft.com/office/drawing/2014/main" id="{DFF6BFE1-1DD5-454F-BE20-A55DAB22A652}"/>
              </a:ext>
            </a:extLst>
          </p:cNvPr>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5400" b="0" i="0" u="none" strike="noStrike" kern="1200" cap="none" spc="600" normalizeH="0" baseline="0" noProof="0" dirty="0">
                <a:ln>
                  <a:noFill/>
                </a:ln>
                <a:solidFill>
                  <a:prstClr val="white"/>
                </a:solidFill>
                <a:effectLst/>
                <a:uLnTx/>
                <a:uFillTx/>
                <a:latin typeface="微软雅黑"/>
                <a:ea typeface="微软雅黑"/>
                <a:cs typeface="+mn-cs"/>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email">
            <a:extLst>
              <a:ext uri="{28A0092B-C50C-407E-A947-70E740481C1C}">
                <a14:useLocalDpi xmlns:a14="http://schemas.microsoft.com/office/drawing/2010/main"/>
              </a:ext>
            </a:extLst>
          </a:blip>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2285930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134"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6" name="组合 135">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14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7" name="组合 136">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13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18" name="组合 117">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119" name="组合 118">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13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1" name="组合 1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13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4" name="组合 123">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12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5"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143" name="图片 14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spTree>
    <p:extLst>
      <p:ext uri="{BB962C8B-B14F-4D97-AF65-F5344CB8AC3E}">
        <p14:creationId xmlns:p14="http://schemas.microsoft.com/office/powerpoint/2010/main" val="4085433279"/>
      </p:ext>
    </p:extLst>
  </p:cSld>
  <p:clrMapOvr>
    <a:masterClrMapping/>
  </p:clrMapOvr>
  <p:extLst mod="1">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7"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9" name="组合 88">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4" name="组合 7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75" name="组合 7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组合 7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8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184310082"/>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4"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3" name="文本占位符 12"/>
          <p:cNvSpPr>
            <a:spLocks noGrp="1"/>
          </p:cNvSpPr>
          <p:nvPr>
            <p:ph type="body" sz="quarter" idx="13" hasCustomPrompt="1"/>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stretch>
            <a:fillRect/>
          </a:stretch>
        </p:blipFill>
        <p:spPr>
          <a:xfrm>
            <a:off x="5018002" y="973061"/>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6592525" y="0"/>
            <a:ext cx="7030596"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3831113"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8" name="椭圆 87"/>
          <p:cNvSpPr/>
          <p:nvPr userDrawn="1"/>
        </p:nvSpPr>
        <p:spPr>
          <a:xfrm>
            <a:off x="-4021339"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87" name="图片 8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Lst>
          </a:blip>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90" name="图片 89"/>
          <p:cNvPicPr>
            <a:picLocks noChangeAspect="1"/>
          </p:cNvPicPr>
          <p:nvPr userDrawn="1"/>
        </p:nvPicPr>
        <p:blipFill>
          <a:blip r:embed="rId4"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9019185" y="4400550"/>
            <a:ext cx="4601216"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Lst>
          </a:blip>
          <a:srcRect t="-74" b="12515"/>
          <a:stretch>
            <a:fillRect/>
          </a:stretch>
        </p:blipFill>
        <p:spPr>
          <a:xfrm>
            <a:off x="0" y="0"/>
            <a:ext cx="12191999" cy="4400550"/>
          </a:xfrm>
          <a:prstGeom prst="rect">
            <a:avLst/>
          </a:prstGeom>
        </p:spPr>
      </p:pic>
      <p:sp>
        <p:nvSpPr>
          <p:cNvPr id="5" name="矩形 4"/>
          <p:cNvSpPr/>
          <p:nvPr userDrawn="1"/>
        </p:nvSpPr>
        <p:spPr>
          <a:xfrm>
            <a:off x="0" y="4408331"/>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5" cstate="print"/>
          <a:stretch>
            <a:fillRect/>
          </a:stretch>
        </p:blipFill>
        <p:spPr>
          <a:xfrm>
            <a:off x="9701847" y="142154"/>
            <a:ext cx="2242503" cy="627682"/>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18278" y="0"/>
            <a:ext cx="3933053"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9523" y="0"/>
            <a:ext cx="3924297"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a:blip r:embed="rId4" cstate="print"/>
          <a:stretch>
            <a:fillRect/>
          </a:stretch>
        </p:blipFill>
        <p:spPr>
          <a:xfrm>
            <a:off x="7258050" y="1942165"/>
            <a:ext cx="5886450" cy="5893408"/>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p:cNvSpPr/>
          <p:nvPr userDrawn="1"/>
        </p:nvSpPr>
        <p:spPr>
          <a:xfrm>
            <a:off x="207372"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252089"/>
            <a:ext cx="1969223" cy="432990"/>
          </a:xfrm>
          <a:prstGeom prst="rect">
            <a:avLst/>
          </a:prstGeom>
        </p:spPr>
      </p:pic>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3" name="文本占位符 12"/>
          <p:cNvSpPr>
            <a:spLocks noGrp="1"/>
          </p:cNvSpPr>
          <p:nvPr>
            <p:ph type="body" sz="quarter" idx="13" hasCustomPrompt="1"/>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87" name="图片 86"/>
          <p:cNvPicPr>
            <a:picLocks noChangeAspect="1"/>
          </p:cNvPicPr>
          <p:nvPr userDrawn="1"/>
        </p:nvPicPr>
        <p:blipFill rotWithShape="1">
          <a:blip r:embed="rId2" cstate="hq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defTabSz="91440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spTree>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r>
              <a:rPr lang="en-US" altLang="zh-CN" sz="72000" dirty="0">
                <a:solidFill>
                  <a:schemeClr val="bg1">
                    <a:alpha val="40000"/>
                  </a:schemeClr>
                </a:solidFill>
              </a:rPr>
              <a:t>0</a:t>
            </a:r>
            <a:endParaRPr lang="zh-CN" altLang="en-US" sz="72000" dirty="0">
              <a:solidFill>
                <a:schemeClr val="bg1">
                  <a:alpha val="40000"/>
                </a:schemeClr>
              </a:solidFill>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grpSp>
        <p:nvGrpSpPr>
          <p:cNvPr id="13" name="组合 12"/>
          <p:cNvGrpSpPr/>
          <p:nvPr userDrawn="1"/>
        </p:nvGrpSpPr>
        <p:grpSpPr>
          <a:xfrm>
            <a:off x="598941" y="6399999"/>
            <a:ext cx="2542613" cy="276499"/>
            <a:chOff x="598941" y="6399999"/>
            <a:chExt cx="2542613" cy="276499"/>
          </a:xfrm>
          <a:solidFill>
            <a:schemeClr val="bg1"/>
          </a:solidFill>
        </p:grpSpPr>
        <p:grpSp>
          <p:nvGrpSpPr>
            <p:cNvPr id="14" name="组合 13"/>
            <p:cNvGrpSpPr/>
            <p:nvPr/>
          </p:nvGrpSpPr>
          <p:grpSpPr>
            <a:xfrm>
              <a:off x="2055693" y="6402621"/>
              <a:ext cx="1085861" cy="270805"/>
              <a:chOff x="10340336" y="2247899"/>
              <a:chExt cx="2724438" cy="679451"/>
            </a:xfrm>
            <a:grpFill/>
          </p:grpSpPr>
          <p:sp>
            <p:nvSpPr>
              <p:cNvPr id="2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0" name="组合 29"/>
              <p:cNvGrpSpPr/>
              <p:nvPr/>
            </p:nvGrpSpPr>
            <p:grpSpPr>
              <a:xfrm>
                <a:off x="10340336" y="2247899"/>
                <a:ext cx="547688" cy="679451"/>
                <a:chOff x="5548313" y="2084388"/>
                <a:chExt cx="547688" cy="679451"/>
              </a:xfrm>
              <a:grpFill/>
            </p:grpSpPr>
            <p:sp>
              <p:nvSpPr>
                <p:cNvPr id="3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11192276" y="2400300"/>
                <a:ext cx="322175" cy="373063"/>
                <a:chOff x="3792874" y="3138488"/>
                <a:chExt cx="322175" cy="373063"/>
              </a:xfrm>
              <a:grpFill/>
            </p:grpSpPr>
            <p:sp>
              <p:nvSpPr>
                <p:cNvPr id="3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5" name="组合 14"/>
            <p:cNvGrpSpPr/>
            <p:nvPr/>
          </p:nvGrpSpPr>
          <p:grpSpPr>
            <a:xfrm>
              <a:off x="598941" y="6399999"/>
              <a:ext cx="1102619" cy="276499"/>
              <a:chOff x="6738929" y="2270918"/>
              <a:chExt cx="2766486" cy="693738"/>
            </a:xfrm>
            <a:grpFill/>
          </p:grpSpPr>
          <p:grpSp>
            <p:nvGrpSpPr>
              <p:cNvPr id="16" name="组合 15"/>
              <p:cNvGrpSpPr/>
              <p:nvPr/>
            </p:nvGrpSpPr>
            <p:grpSpPr>
              <a:xfrm>
                <a:off x="8180494" y="2355056"/>
                <a:ext cx="484188" cy="509588"/>
                <a:chOff x="6113463" y="3541713"/>
                <a:chExt cx="484188" cy="509588"/>
              </a:xfrm>
              <a:grpFill/>
            </p:grpSpPr>
            <p:sp>
              <p:nvSpPr>
                <p:cNvPr id="2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6738929" y="2270918"/>
                <a:ext cx="549275" cy="693738"/>
                <a:chOff x="6108700" y="2066926"/>
                <a:chExt cx="549275" cy="693738"/>
              </a:xfrm>
              <a:grpFill/>
            </p:grpSpPr>
            <p:sp>
              <p:nvSpPr>
                <p:cNvPr id="2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7532962" y="2451100"/>
                <a:ext cx="368300" cy="317500"/>
                <a:chOff x="6186488" y="2930526"/>
                <a:chExt cx="368300" cy="317500"/>
              </a:xfrm>
              <a:grpFill/>
            </p:grpSpPr>
            <p:sp>
              <p:nvSpPr>
                <p:cNvPr id="21"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91375" y="133072"/>
            <a:ext cx="6791691"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93252"/>
      </p:ext>
    </p:extLst>
  </p:cSld>
  <p:clrMapOvr>
    <a:masterClrMapping/>
  </p:clrMapOvr>
  <p:extLst mod="1">
    <p:ext uri="{DCECCB84-F9BA-43D5-87BE-67443E8EF086}">
      <p15:sldGuideLst xmlns:p15="http://schemas.microsoft.com/office/powerpoint/2012/main">
        <p15:guide id="1"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3" name="副标题 2">
            <a:extLst>
              <a:ext uri="{FF2B5EF4-FFF2-40B4-BE49-F238E27FC236}">
                <a16:creationId xmlns:a16="http://schemas.microsoft.com/office/drawing/2014/main" id="{38ABF151-FDDE-4498-994E-B5F9476EFBE3}"/>
              </a:ext>
            </a:extLst>
          </p:cNvPr>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a:extLst>
              <a:ext uri="{FF2B5EF4-FFF2-40B4-BE49-F238E27FC236}">
                <a16:creationId xmlns:a16="http://schemas.microsoft.com/office/drawing/2014/main" id="{8CC37306-857E-4BB2-87D4-C5C227822D6F}"/>
              </a:ext>
            </a:extLst>
          </p:cNvPr>
          <p:cNvSpPr>
            <a:spLocks noGrp="1"/>
          </p:cNvSpPr>
          <p:nvPr>
            <p:ph type="body" sz="quarter" idx="1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380187" y="2628491"/>
                <a:ext cx="208353" cy="2412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a:extLst>
                  <a:ext uri="{FF2B5EF4-FFF2-40B4-BE49-F238E27FC236}">
                    <a16:creationId xmlns:a16="http://schemas.microsoft.com/office/drawing/2014/main" id="{4EB45816-40C4-4065-9181-C29D2BECD84E}"/>
                  </a:ext>
                </a:extLst>
              </p:cNvPr>
              <p:cNvGrpSpPr/>
              <p:nvPr/>
            </p:nvGrpSpPr>
            <p:grpSpPr>
              <a:xfrm>
                <a:off x="10279016" y="3306476"/>
                <a:ext cx="313128" cy="329555"/>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43281D5-D15F-4210-8FEF-5D0B83A54FD6}"/>
                  </a:ext>
                </a:extLst>
              </p:cNvPr>
              <p:cNvGrpSpPr/>
              <p:nvPr/>
            </p:nvGrpSpPr>
            <p:grpSpPr>
              <a:xfrm>
                <a:off x="10268702" y="2216649"/>
                <a:ext cx="355220" cy="448646"/>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D1C2EA2-DECB-4C4E-997D-8417E76BE944}"/>
                  </a:ext>
                </a:extLst>
              </p:cNvPr>
              <p:cNvGrpSpPr/>
              <p:nvPr/>
            </p:nvGrpSpPr>
            <p:grpSpPr>
              <a:xfrm>
                <a:off x="10332867" y="2868571"/>
                <a:ext cx="238182" cy="20533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90540"/>
      </p:ext>
    </p:extLst>
  </p:cSld>
  <p:clrMapOvr>
    <a:masterClrMapping/>
  </p:clrMapOvr>
  <p:extLst mod="1">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spTree>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07372"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3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4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4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6" name="组合 25">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27" name="组合 26">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3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3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498079687"/>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075917959"/>
      </p:ext>
    </p:extLst>
  </p:cSld>
  <p:clrMapOvr>
    <a:masterClrMapping/>
  </p:clrMapOvr>
  <p:transition spd="med">
    <p:fade/>
  </p:transition>
  <p:extLst mod="1">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a:extLst>
                <a:ext uri="{FF2B5EF4-FFF2-40B4-BE49-F238E27FC236}">
                  <a16:creationId xmlns:a16="http://schemas.microsoft.com/office/drawing/2014/main" id="{2B6AF4F4-F405-428E-ACB6-6C287CCD9962}"/>
                </a:ext>
              </a:extLst>
            </p:cNvPr>
            <p:cNvGrpSpPr/>
            <p:nvPr/>
          </p:nvGrpSpPr>
          <p:grpSpPr>
            <a:xfrm>
              <a:off x="2055693" y="6402621"/>
              <a:ext cx="1085861" cy="270805"/>
              <a:chOff x="10340336" y="2247899"/>
              <a:chExt cx="2724438" cy="679451"/>
            </a:xfrm>
            <a:grpFill/>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54" name="组合 53">
              <a:extLst>
                <a:ext uri="{FF2B5EF4-FFF2-40B4-BE49-F238E27FC236}">
                  <a16:creationId xmlns:a16="http://schemas.microsoft.com/office/drawing/2014/main" id="{E582171C-E91E-4DDB-B720-D9EDE8C54B5C}"/>
                </a:ext>
              </a:extLst>
            </p:cNvPr>
            <p:cNvGrpSpPr/>
            <p:nvPr/>
          </p:nvGrpSpPr>
          <p:grpSpPr>
            <a:xfrm>
              <a:off x="598941" y="6399999"/>
              <a:ext cx="1102619" cy="276499"/>
              <a:chOff x="6738929" y="2270918"/>
              <a:chExt cx="2766486" cy="693738"/>
            </a:xfrm>
            <a:grpFill/>
          </p:grpSpPr>
          <p:grpSp>
            <p:nvGrpSpPr>
              <p:cNvPr id="55" name="组合 54">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6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359900026"/>
      </p:ext>
    </p:extLst>
  </p:cSld>
  <p:clrMapOvr>
    <a:masterClrMapping/>
  </p:clrMapOvr>
  <p:transition spd="med">
    <p:fade/>
  </p:transition>
  <p:extLst mod="1">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7486383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852442948"/>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697560909"/>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spTree>
    <p:extLst>
      <p:ext uri="{BB962C8B-B14F-4D97-AF65-F5344CB8AC3E}">
        <p14:creationId xmlns:p14="http://schemas.microsoft.com/office/powerpoint/2010/main" val="4243367378"/>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0"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2" name="组合 31">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3" name="组合 32">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7" name="组合 16">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18" name="组合 17">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2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spTree>
    <p:extLst>
      <p:ext uri="{BB962C8B-B14F-4D97-AF65-F5344CB8AC3E}">
        <p14:creationId xmlns:p14="http://schemas.microsoft.com/office/powerpoint/2010/main" val="957738933"/>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578998651"/>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a:extLst>
                <a:ext uri="{FF2B5EF4-FFF2-40B4-BE49-F238E27FC236}">
                  <a16:creationId xmlns:a16="http://schemas.microsoft.com/office/drawing/2014/main" id="{2B6AF4F4-F405-428E-ACB6-6C287CCD9962}"/>
                </a:ext>
              </a:extLst>
            </p:cNvPr>
            <p:cNvGrpSpPr/>
            <p:nvPr/>
          </p:nvGrpSpPr>
          <p:grpSpPr>
            <a:xfrm>
              <a:off x="4043374" y="5725999"/>
              <a:ext cx="2675443" cy="667232"/>
              <a:chOff x="10340336" y="2247899"/>
              <a:chExt cx="2724438" cy="679451"/>
            </a:xfrm>
            <a:grpFill/>
          </p:grpSpPr>
          <p:sp>
            <p:nvSpPr>
              <p:cNvPr id="32" name="Freeform 5">
                <a:extLst>
                  <a:ext uri="{FF2B5EF4-FFF2-40B4-BE49-F238E27FC236}">
                    <a16:creationId xmlns:a16="http://schemas.microsoft.com/office/drawing/2014/main" id="{7EF8326A-A460-4F1F-A35E-22F6C0E02782}"/>
                  </a:ext>
                </a:extLst>
              </p:cNvPr>
              <p:cNvSpPr>
                <a:spLocks/>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6">
                <a:extLst>
                  <a:ext uri="{FF2B5EF4-FFF2-40B4-BE49-F238E27FC236}">
                    <a16:creationId xmlns:a16="http://schemas.microsoft.com/office/drawing/2014/main" id="{CC1FA68D-3307-481A-8E89-D3CB2E8693F4}"/>
                  </a:ext>
                </a:extLst>
              </p:cNvPr>
              <p:cNvSpPr>
                <a:spLocks/>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a:extLst>
                  <a:ext uri="{FF2B5EF4-FFF2-40B4-BE49-F238E27FC236}">
                    <a16:creationId xmlns:a16="http://schemas.microsoft.com/office/drawing/2014/main" id="{C7A6E3E5-9A1F-4E06-9E71-F1D7E5C11C32}"/>
                  </a:ext>
                </a:extLst>
              </p:cNvPr>
              <p:cNvGrpSpPr/>
              <p:nvPr/>
            </p:nvGrpSpPr>
            <p:grpSpPr>
              <a:xfrm>
                <a:off x="10340336" y="2247899"/>
                <a:ext cx="547688" cy="679451"/>
                <a:chOff x="5548313" y="2084388"/>
                <a:chExt cx="547688" cy="679451"/>
              </a:xfrm>
              <a:grpFill/>
            </p:grpSpPr>
            <p:sp>
              <p:nvSpPr>
                <p:cNvPr id="3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B92E7EB9-3312-4310-B5FA-50F0FA6CFB99}"/>
                  </a:ext>
                </a:extLst>
              </p:cNvPr>
              <p:cNvGrpSpPr/>
              <p:nvPr/>
            </p:nvGrpSpPr>
            <p:grpSpPr>
              <a:xfrm>
                <a:off x="11192276" y="2400300"/>
                <a:ext cx="322175" cy="373063"/>
                <a:chOff x="3792874" y="3138488"/>
                <a:chExt cx="322175" cy="373063"/>
              </a:xfrm>
              <a:grpFill/>
            </p:grpSpPr>
            <p:sp>
              <p:nvSpPr>
                <p:cNvPr id="3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6">
                  <a:extLst>
                    <a:ext uri="{FF2B5EF4-FFF2-40B4-BE49-F238E27FC236}">
                      <a16:creationId xmlns:a16="http://schemas.microsoft.com/office/drawing/2014/main" id="{FB4C6AFE-87EF-4FB7-829C-F7529116EE44}"/>
                    </a:ext>
                  </a:extLst>
                </p:cNvPr>
                <p:cNvSpPr>
                  <a:spLocks/>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7">
                  <a:extLst>
                    <a:ext uri="{FF2B5EF4-FFF2-40B4-BE49-F238E27FC236}">
                      <a16:creationId xmlns:a16="http://schemas.microsoft.com/office/drawing/2014/main" id="{7BBE01C1-D3BA-489E-BE5E-C63059DA7AF9}"/>
                    </a:ext>
                  </a:extLst>
                </p:cNvPr>
                <p:cNvSpPr>
                  <a:spLocks/>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8">
              <a:extLst>
                <a:ext uri="{FF2B5EF4-FFF2-40B4-BE49-F238E27FC236}">
                  <a16:creationId xmlns:a16="http://schemas.microsoft.com/office/drawing/2014/main" id="{E582171C-E91E-4DDB-B720-D9EDE8C54B5C}"/>
                </a:ext>
              </a:extLst>
            </p:cNvPr>
            <p:cNvGrpSpPr/>
            <p:nvPr/>
          </p:nvGrpSpPr>
          <p:grpSpPr>
            <a:xfrm>
              <a:off x="582366" y="5719539"/>
              <a:ext cx="2716733" cy="681262"/>
              <a:chOff x="6738929" y="2270918"/>
              <a:chExt cx="2766486" cy="693738"/>
            </a:xfrm>
            <a:grpFill/>
          </p:grpSpPr>
          <p:grpSp>
            <p:nvGrpSpPr>
              <p:cNvPr id="20" name="组合 19">
                <a:extLst>
                  <a:ext uri="{FF2B5EF4-FFF2-40B4-BE49-F238E27FC236}">
                    <a16:creationId xmlns:a16="http://schemas.microsoft.com/office/drawing/2014/main" id="{4EB45816-40C4-4065-9181-C29D2BECD84E}"/>
                  </a:ext>
                </a:extLst>
              </p:cNvPr>
              <p:cNvGrpSpPr/>
              <p:nvPr/>
            </p:nvGrpSpPr>
            <p:grpSpPr>
              <a:xfrm>
                <a:off x="8180494" y="2355056"/>
                <a:ext cx="484188" cy="509588"/>
                <a:chOff x="6113463" y="3541713"/>
                <a:chExt cx="484188" cy="509588"/>
              </a:xfrm>
              <a:grpFill/>
            </p:grpSpPr>
            <p:sp>
              <p:nvSpPr>
                <p:cNvPr id="3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C43281D5-D15F-4210-8FEF-5D0B83A54FD6}"/>
                  </a:ext>
                </a:extLst>
              </p:cNvPr>
              <p:cNvGrpSpPr/>
              <p:nvPr/>
            </p:nvGrpSpPr>
            <p:grpSpPr>
              <a:xfrm>
                <a:off x="6738929" y="2270918"/>
                <a:ext cx="549275" cy="693738"/>
                <a:chOff x="6108700" y="2066926"/>
                <a:chExt cx="549275" cy="693738"/>
              </a:xfrm>
              <a:grpFill/>
            </p:grpSpPr>
            <p:sp>
              <p:nvSpPr>
                <p:cNvPr id="2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CD1C2EA2-DECB-4C4E-997D-8417E76BE944}"/>
                  </a:ext>
                </a:extLst>
              </p:cNvPr>
              <p:cNvGrpSpPr/>
              <p:nvPr/>
            </p:nvGrpSpPr>
            <p:grpSpPr>
              <a:xfrm>
                <a:off x="7532962" y="2451100"/>
                <a:ext cx="368300" cy="317500"/>
                <a:chOff x="6186488" y="2930526"/>
                <a:chExt cx="368300" cy="317500"/>
              </a:xfrm>
              <a:grpFill/>
            </p:grpSpPr>
            <p:sp>
              <p:nvSpPr>
                <p:cNvPr id="2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Freeform 11">
                <a:extLst>
                  <a:ext uri="{FF2B5EF4-FFF2-40B4-BE49-F238E27FC236}">
                    <a16:creationId xmlns:a16="http://schemas.microsoft.com/office/drawing/2014/main" id="{9E7CBDC3-9BA0-4307-8967-3267E5966ED9}"/>
                  </a:ext>
                </a:extLst>
              </p:cNvPr>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a16="http://schemas.microsoft.com/office/drawing/2014/main" id="{D88D9717-3185-4A77-8E18-2A8659D441F7}"/>
                  </a:ext>
                </a:extLst>
              </p:cNvPr>
              <p:cNvSpPr>
                <a:spLocks/>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2936956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theme" Target="../theme/theme2.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1" Type="http://schemas.openxmlformats.org/officeDocument/2006/relationships/slideLayout" Target="../slideLayouts/slideLayout39.xml"/><Relationship Id="rId6"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theme" Target="../theme/theme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8.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5" Type="http://schemas.openxmlformats.org/officeDocument/2006/relationships/theme" Target="../theme/theme4.xml"/><Relationship Id="rId4"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t>2022/12/23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t>2022/12/23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 id="2147483728" r:id="rId41"/>
    <p:sldLayoutId id="2147483729" r:id="rId42"/>
    <p:sldLayoutId id="2147483730" r:id="rId43"/>
    <p:sldLayoutId id="2147483731" r:id="rId44"/>
    <p:sldLayoutId id="2147483732" r:id="rId45"/>
    <p:sldLayoutId id="2147483733" r:id="rId46"/>
    <p:sldLayoutId id="2147483734" r:id="rId47"/>
    <p:sldLayoutId id="2147483735" r:id="rId48"/>
    <p:sldLayoutId id="2147483736" r:id="rId49"/>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2022/12/23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extLst>
      <p:ext uri="{BB962C8B-B14F-4D97-AF65-F5344CB8AC3E}">
        <p14:creationId xmlns:p14="http://schemas.microsoft.com/office/powerpoint/2010/main" val="268016618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2022/12/23</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121536261"/>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8.xml"/></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71.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71.xml"/><Relationship Id="rId4" Type="http://schemas.openxmlformats.org/officeDocument/2006/relationships/image" Target="../media/image85.png"/></Relationships>
</file>

<file path=ppt/slides/_rels/slide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71.xml"/><Relationship Id="rId5" Type="http://schemas.openxmlformats.org/officeDocument/2006/relationships/image" Target="../media/image88.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71.xml"/><Relationship Id="rId5" Type="http://schemas.openxmlformats.org/officeDocument/2006/relationships/image" Target="../media/image91.png"/><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71.xml"/><Relationship Id="rId4"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71.xml"/><Relationship Id="rId4" Type="http://schemas.openxmlformats.org/officeDocument/2006/relationships/image" Target="../media/image98.png"/></Relationships>
</file>

<file path=ppt/slides/_rels/slide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71.xml"/><Relationship Id="rId5" Type="http://schemas.openxmlformats.org/officeDocument/2006/relationships/image" Target="../media/image104.png"/><Relationship Id="rId4" Type="http://schemas.openxmlformats.org/officeDocument/2006/relationships/image" Target="../media/image10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3" Type="http://schemas.openxmlformats.org/officeDocument/2006/relationships/hyperlink" Target="http://43.143.163.72:5601/" TargetMode="External"/><Relationship Id="rId2" Type="http://schemas.openxmlformats.org/officeDocument/2006/relationships/notesSlide" Target="../notesSlides/notesSlide20.xml"/><Relationship Id="rId1" Type="http://schemas.openxmlformats.org/officeDocument/2006/relationships/slideLayout" Target="../slideLayouts/slideLayout71.xml"/><Relationship Id="rId4" Type="http://schemas.openxmlformats.org/officeDocument/2006/relationships/image" Target="../media/image105.png"/></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xml"/><Relationship Id="rId1" Type="http://schemas.openxmlformats.org/officeDocument/2006/relationships/slideLayout" Target="../slideLayouts/slideLayout71.xml"/><Relationship Id="rId4" Type="http://schemas.openxmlformats.org/officeDocument/2006/relationships/image" Target="../media/image79.jpg"/></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71.xml"/><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ADC8450B-B7A8-4345-A581-E9097A655714}"/>
              </a:ext>
            </a:extLst>
          </p:cNvPr>
          <p:cNvSpPr>
            <a:spLocks noGrp="1"/>
          </p:cNvSpPr>
          <p:nvPr>
            <p:ph type="body" sz="quarter" idx="12"/>
          </p:nvPr>
        </p:nvSpPr>
        <p:spPr>
          <a:xfrm>
            <a:off x="3549208" y="4270263"/>
            <a:ext cx="7287114" cy="1578523"/>
          </a:xfrm>
        </p:spPr>
        <p:txBody>
          <a:bodyPr>
            <a:normAutofit/>
          </a:bodyPr>
          <a:lstStyle/>
          <a:p>
            <a:pPr>
              <a:lnSpc>
                <a:spcPct val="150000"/>
              </a:lnSpc>
            </a:pPr>
            <a:r>
              <a:rPr lang="zh-CN" altLang="en-US" dirty="0"/>
              <a:t>组　员：彭炜</a:t>
            </a:r>
            <a:r>
              <a:rPr lang="en-US" altLang="zh-CN" dirty="0"/>
              <a:t> </a:t>
            </a:r>
            <a:r>
              <a:rPr lang="zh-CN" altLang="en-US" dirty="0"/>
              <a:t>郭思涵 于翔 闫羽 赵曰皓 刘昕飏</a:t>
            </a:r>
            <a:endParaRPr lang="en-US" altLang="zh-CN" dirty="0"/>
          </a:p>
          <a:p>
            <a:pPr>
              <a:lnSpc>
                <a:spcPct val="150000"/>
              </a:lnSpc>
            </a:pPr>
            <a:r>
              <a:rPr lang="zh-CN" altLang="en-US" dirty="0"/>
              <a:t>时　间：</a:t>
            </a:r>
            <a:fld id="{557380AF-A950-485A-9126-2F7168CD3CCC}" type="datetime1">
              <a:rPr lang="zh-CN" altLang="en-US" smtClean="0"/>
              <a:pPr>
                <a:lnSpc>
                  <a:spcPct val="150000"/>
                </a:lnSpc>
              </a:pPr>
              <a:t>2022/12/23</a:t>
            </a:fld>
            <a:endParaRPr lang="zh-CN" altLang="en-US" dirty="0"/>
          </a:p>
        </p:txBody>
      </p:sp>
      <p:sp>
        <p:nvSpPr>
          <p:cNvPr id="28" name="文本占位符 27">
            <a:extLst>
              <a:ext uri="{FF2B5EF4-FFF2-40B4-BE49-F238E27FC236}">
                <a16:creationId xmlns:a16="http://schemas.microsoft.com/office/drawing/2014/main" id="{CCDACD4C-1CA6-4E65-8D95-3D708C7F59C7}"/>
              </a:ext>
            </a:extLst>
          </p:cNvPr>
          <p:cNvSpPr>
            <a:spLocks noGrp="1"/>
          </p:cNvSpPr>
          <p:nvPr>
            <p:ph type="body" sz="quarter" idx="13"/>
          </p:nvPr>
        </p:nvSpPr>
        <p:spPr>
          <a:xfrm>
            <a:off x="3549208" y="2349725"/>
            <a:ext cx="7287114" cy="2386807"/>
          </a:xfrm>
        </p:spPr>
        <p:txBody>
          <a:bodyPr>
            <a:normAutofit/>
          </a:bodyPr>
          <a:lstStyle/>
          <a:p>
            <a:pPr>
              <a:lnSpc>
                <a:spcPct val="150000"/>
              </a:lnSpc>
            </a:pPr>
            <a:r>
              <a:rPr lang="en-US" altLang="zh-CN" sz="5400" b="1" dirty="0">
                <a:latin typeface="+mn-ea"/>
                <a:ea typeface="+mn-ea"/>
              </a:rPr>
              <a:t>Project1</a:t>
            </a:r>
            <a:r>
              <a:rPr lang="zh-CN" altLang="en-US" sz="5400" dirty="0"/>
              <a:t> </a:t>
            </a:r>
            <a:endParaRPr lang="zh-CN" altLang="en-US" sz="5400" b="1" dirty="0">
              <a:latin typeface="+mn-ea"/>
              <a:ea typeface="+mn-ea"/>
            </a:endParaRPr>
          </a:p>
        </p:txBody>
      </p:sp>
      <p:cxnSp>
        <p:nvCxnSpPr>
          <p:cNvPr id="33" name="直接连接符 32">
            <a:extLst>
              <a:ext uri="{FF2B5EF4-FFF2-40B4-BE49-F238E27FC236}">
                <a16:creationId xmlns:a16="http://schemas.microsoft.com/office/drawing/2014/main" id="{F02FAD8C-9DE1-4C82-A97E-3FC46FEADB6D}"/>
              </a:ext>
            </a:extLst>
          </p:cNvPr>
          <p:cNvCxnSpPr/>
          <p:nvPr/>
        </p:nvCxnSpPr>
        <p:spPr>
          <a:xfrm>
            <a:off x="3549208" y="4010868"/>
            <a:ext cx="7287114"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327235"/>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err="1"/>
              <a:t>arXiv</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1.2</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3" name="矩形 2">
            <a:extLst>
              <a:ext uri="{FF2B5EF4-FFF2-40B4-BE49-F238E27FC236}">
                <a16:creationId xmlns:a16="http://schemas.microsoft.com/office/drawing/2014/main" id="{F0C644F8-FB8E-46C7-9405-077B8FD498D0}"/>
              </a:ext>
            </a:extLst>
          </p:cNvPr>
          <p:cNvSpPr/>
          <p:nvPr/>
        </p:nvSpPr>
        <p:spPr>
          <a:xfrm>
            <a:off x="623208" y="1416121"/>
            <a:ext cx="6096000" cy="923330"/>
          </a:xfrm>
          <a:prstGeom prst="rect">
            <a:avLst/>
          </a:prstGeom>
        </p:spPr>
        <p:txBody>
          <a:bodyPr>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增量式爬取：对</a:t>
            </a:r>
            <a:r>
              <a:rPr lang="en-US" altLang="zh-CN" kern="100" dirty="0">
                <a:latin typeface="等线" panose="02010600030101010101" pitchFamily="2" charset="-122"/>
                <a:ea typeface="等线" panose="02010600030101010101" pitchFamily="2" charset="-122"/>
                <a:cs typeface="Times New Roman" panose="02020603050405020304" pitchFamily="18" charset="0"/>
              </a:rPr>
              <a:t>item</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进行去重。在持久化数据之前判断数据是否已经存在，</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mongodb</a:t>
            </a:r>
            <a:r>
              <a:rPr lang="zh-CN" altLang="zh-CN" kern="100" dirty="0">
                <a:latin typeface="等线" panose="02010600030101010101" pitchFamily="2" charset="-122"/>
                <a:ea typeface="等线" panose="02010600030101010101" pitchFamily="2" charset="-122"/>
                <a:cs typeface="Times New Roman" panose="02020603050405020304" pitchFamily="18" charset="0"/>
              </a:rPr>
              <a:t>的特点是插入块，查询慢，所以采用直接插入方法，将论文标题设为唯一索引。</a:t>
            </a:r>
          </a:p>
        </p:txBody>
      </p:sp>
      <p:pic>
        <p:nvPicPr>
          <p:cNvPr id="4" name="图片 3">
            <a:extLst>
              <a:ext uri="{FF2B5EF4-FFF2-40B4-BE49-F238E27FC236}">
                <a16:creationId xmlns:a16="http://schemas.microsoft.com/office/drawing/2014/main" id="{4E2020CC-D128-4CE8-952E-EC9A73CC7D00}"/>
              </a:ext>
            </a:extLst>
          </p:cNvPr>
          <p:cNvPicPr>
            <a:picLocks noChangeAspect="1"/>
          </p:cNvPicPr>
          <p:nvPr/>
        </p:nvPicPr>
        <p:blipFill>
          <a:blip r:embed="rId3"/>
          <a:stretch>
            <a:fillRect/>
          </a:stretch>
        </p:blipFill>
        <p:spPr>
          <a:xfrm>
            <a:off x="721953" y="2697313"/>
            <a:ext cx="7413125" cy="768199"/>
          </a:xfrm>
          <a:prstGeom prst="rect">
            <a:avLst/>
          </a:prstGeom>
        </p:spPr>
      </p:pic>
      <p:pic>
        <p:nvPicPr>
          <p:cNvPr id="6" name="图片 5">
            <a:extLst>
              <a:ext uri="{FF2B5EF4-FFF2-40B4-BE49-F238E27FC236}">
                <a16:creationId xmlns:a16="http://schemas.microsoft.com/office/drawing/2014/main" id="{1501122D-AD96-4C89-B0EB-92E4E2452B0A}"/>
              </a:ext>
            </a:extLst>
          </p:cNvPr>
          <p:cNvPicPr>
            <a:picLocks noChangeAspect="1"/>
          </p:cNvPicPr>
          <p:nvPr/>
        </p:nvPicPr>
        <p:blipFill>
          <a:blip r:embed="rId4"/>
          <a:stretch>
            <a:fillRect/>
          </a:stretch>
        </p:blipFill>
        <p:spPr>
          <a:xfrm>
            <a:off x="721954" y="3706732"/>
            <a:ext cx="6238594" cy="1926625"/>
          </a:xfrm>
          <a:prstGeom prst="rect">
            <a:avLst/>
          </a:prstGeom>
        </p:spPr>
      </p:pic>
    </p:spTree>
    <p:extLst>
      <p:ext uri="{BB962C8B-B14F-4D97-AF65-F5344CB8AC3E}">
        <p14:creationId xmlns:p14="http://schemas.microsoft.com/office/powerpoint/2010/main" val="304087034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err="1"/>
              <a:t>arXiv</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1.2</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2" name="图片 1">
            <a:extLst>
              <a:ext uri="{FF2B5EF4-FFF2-40B4-BE49-F238E27FC236}">
                <a16:creationId xmlns:a16="http://schemas.microsoft.com/office/drawing/2014/main" id="{2A3BAFA5-8685-4F18-BEE9-72088BD94BDB}"/>
              </a:ext>
            </a:extLst>
          </p:cNvPr>
          <p:cNvPicPr>
            <a:picLocks noChangeAspect="1"/>
          </p:cNvPicPr>
          <p:nvPr/>
        </p:nvPicPr>
        <p:blipFill>
          <a:blip r:embed="rId3"/>
          <a:stretch>
            <a:fillRect/>
          </a:stretch>
        </p:blipFill>
        <p:spPr>
          <a:xfrm>
            <a:off x="267016" y="1516611"/>
            <a:ext cx="6241314" cy="4466327"/>
          </a:xfrm>
          <a:prstGeom prst="rect">
            <a:avLst/>
          </a:prstGeom>
        </p:spPr>
      </p:pic>
      <p:pic>
        <p:nvPicPr>
          <p:cNvPr id="3" name="图片 2">
            <a:extLst>
              <a:ext uri="{FF2B5EF4-FFF2-40B4-BE49-F238E27FC236}">
                <a16:creationId xmlns:a16="http://schemas.microsoft.com/office/drawing/2014/main" id="{91446BB2-3368-46F4-902F-BB91509C3AE2}"/>
              </a:ext>
            </a:extLst>
          </p:cNvPr>
          <p:cNvPicPr>
            <a:picLocks noChangeAspect="1"/>
          </p:cNvPicPr>
          <p:nvPr/>
        </p:nvPicPr>
        <p:blipFill>
          <a:blip r:embed="rId4"/>
          <a:stretch>
            <a:fillRect/>
          </a:stretch>
        </p:blipFill>
        <p:spPr>
          <a:xfrm>
            <a:off x="6578009" y="2507917"/>
            <a:ext cx="5273497" cy="3475021"/>
          </a:xfrm>
          <a:prstGeom prst="rect">
            <a:avLst/>
          </a:prstGeom>
        </p:spPr>
      </p:pic>
      <p:sp>
        <p:nvSpPr>
          <p:cNvPr id="4" name="文本框 3">
            <a:extLst>
              <a:ext uri="{FF2B5EF4-FFF2-40B4-BE49-F238E27FC236}">
                <a16:creationId xmlns:a16="http://schemas.microsoft.com/office/drawing/2014/main" id="{CDEC3BF7-35A7-479C-9FE7-B58D8A6F7E64}"/>
              </a:ext>
            </a:extLst>
          </p:cNvPr>
          <p:cNvSpPr txBox="1"/>
          <p:nvPr/>
        </p:nvSpPr>
        <p:spPr>
          <a:xfrm>
            <a:off x="7396842" y="1516611"/>
            <a:ext cx="3200401" cy="461665"/>
          </a:xfrm>
          <a:prstGeom prst="rect">
            <a:avLst/>
          </a:prstGeom>
          <a:noFill/>
        </p:spPr>
        <p:txBody>
          <a:bodyPr wrap="square" rtlCol="0">
            <a:spAutoFit/>
          </a:bodyPr>
          <a:lstStyle/>
          <a:p>
            <a:r>
              <a:rPr lang="en-US" altLang="zh-CN" dirty="0"/>
              <a:t> </a:t>
            </a:r>
            <a:r>
              <a:rPr lang="zh-CN" altLang="en-US" sz="2400" dirty="0"/>
              <a:t>设置用户代理及</a:t>
            </a:r>
            <a:r>
              <a:rPr lang="en-US" altLang="zh-CN" sz="2400" dirty="0"/>
              <a:t>IP</a:t>
            </a:r>
            <a:r>
              <a:rPr lang="zh-CN" altLang="en-US" sz="2400" dirty="0"/>
              <a:t>池</a:t>
            </a:r>
          </a:p>
        </p:txBody>
      </p:sp>
    </p:spTree>
    <p:extLst>
      <p:ext uri="{BB962C8B-B14F-4D97-AF65-F5344CB8AC3E}">
        <p14:creationId xmlns:p14="http://schemas.microsoft.com/office/powerpoint/2010/main" val="274038584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err="1"/>
              <a:t>arXiv</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1.2</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3" name="矩形 2">
            <a:extLst>
              <a:ext uri="{FF2B5EF4-FFF2-40B4-BE49-F238E27FC236}">
                <a16:creationId xmlns:a16="http://schemas.microsoft.com/office/drawing/2014/main" id="{D4DF7F86-4BBB-46C6-B306-BCA21EEBC159}"/>
              </a:ext>
            </a:extLst>
          </p:cNvPr>
          <p:cNvSpPr/>
          <p:nvPr/>
        </p:nvSpPr>
        <p:spPr>
          <a:xfrm>
            <a:off x="736477" y="1373395"/>
            <a:ext cx="4612160" cy="369332"/>
          </a:xfrm>
          <a:prstGeom prst="rect">
            <a:avLst/>
          </a:prstGeom>
        </p:spPr>
        <p:txBody>
          <a:bodyPr wrap="none">
            <a:spAutoFit/>
          </a:bodyPr>
          <a:lstStyle/>
          <a:p>
            <a:r>
              <a:rPr lang="zh-CN" altLang="zh-CN" dirty="0">
                <a:ea typeface="等线" panose="02010600030101010101" pitchFamily="2" charset="-122"/>
                <a:cs typeface="Times New Roman" panose="02020603050405020304" pitchFamily="18" charset="0"/>
              </a:rPr>
              <a:t>在</a:t>
            </a:r>
            <a:r>
              <a:rPr lang="en-US" altLang="zh-CN" dirty="0">
                <a:ea typeface="等线" panose="02010600030101010101" pitchFamily="2" charset="-122"/>
                <a:cs typeface="Times New Roman" panose="02020603050405020304" pitchFamily="18" charset="0"/>
              </a:rPr>
              <a:t>settings.py</a:t>
            </a:r>
            <a:r>
              <a:rPr lang="zh-CN" altLang="zh-CN" dirty="0">
                <a:ea typeface="等线" panose="02010600030101010101" pitchFamily="2" charset="-122"/>
                <a:cs typeface="Times New Roman" panose="02020603050405020304" pitchFamily="18" charset="0"/>
              </a:rPr>
              <a:t>中设置多线程，提高爬虫效率</a:t>
            </a:r>
            <a:endParaRPr lang="zh-CN" altLang="en-US" dirty="0"/>
          </a:p>
        </p:txBody>
      </p:sp>
      <p:pic>
        <p:nvPicPr>
          <p:cNvPr id="6" name="图片 5">
            <a:extLst>
              <a:ext uri="{FF2B5EF4-FFF2-40B4-BE49-F238E27FC236}">
                <a16:creationId xmlns:a16="http://schemas.microsoft.com/office/drawing/2014/main" id="{518DA9BB-3EA6-46AF-9C32-852C8D103CD6}"/>
              </a:ext>
            </a:extLst>
          </p:cNvPr>
          <p:cNvPicPr/>
          <p:nvPr/>
        </p:nvPicPr>
        <p:blipFill>
          <a:blip r:embed="rId3"/>
          <a:stretch>
            <a:fillRect/>
          </a:stretch>
        </p:blipFill>
        <p:spPr>
          <a:xfrm>
            <a:off x="842249" y="1958279"/>
            <a:ext cx="9077357" cy="809707"/>
          </a:xfrm>
          <a:prstGeom prst="rect">
            <a:avLst/>
          </a:prstGeom>
        </p:spPr>
      </p:pic>
      <p:sp>
        <p:nvSpPr>
          <p:cNvPr id="7" name="矩形 6">
            <a:extLst>
              <a:ext uri="{FF2B5EF4-FFF2-40B4-BE49-F238E27FC236}">
                <a16:creationId xmlns:a16="http://schemas.microsoft.com/office/drawing/2014/main" id="{685EECE3-7A0D-4AEF-B1FC-0F7CB76D3B49}"/>
              </a:ext>
            </a:extLst>
          </p:cNvPr>
          <p:cNvSpPr/>
          <p:nvPr/>
        </p:nvSpPr>
        <p:spPr>
          <a:xfrm>
            <a:off x="736477" y="3280847"/>
            <a:ext cx="2031325" cy="369332"/>
          </a:xfrm>
          <a:prstGeom prst="rect">
            <a:avLst/>
          </a:prstGeom>
        </p:spPr>
        <p:txBody>
          <a:bodyPr wrap="none">
            <a:spAutoFit/>
          </a:bodyPr>
          <a:lstStyle/>
          <a:p>
            <a:pPr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日志展示爬取进度</a:t>
            </a:r>
          </a:p>
        </p:txBody>
      </p:sp>
      <p:pic>
        <p:nvPicPr>
          <p:cNvPr id="10" name="图片 9">
            <a:extLst>
              <a:ext uri="{FF2B5EF4-FFF2-40B4-BE49-F238E27FC236}">
                <a16:creationId xmlns:a16="http://schemas.microsoft.com/office/drawing/2014/main" id="{AC5A6C70-F5FC-4499-9421-79CF7E413030}"/>
              </a:ext>
            </a:extLst>
          </p:cNvPr>
          <p:cNvPicPr/>
          <p:nvPr/>
        </p:nvPicPr>
        <p:blipFill>
          <a:blip r:embed="rId4"/>
          <a:stretch>
            <a:fillRect/>
          </a:stretch>
        </p:blipFill>
        <p:spPr>
          <a:xfrm>
            <a:off x="842251" y="3878031"/>
            <a:ext cx="3582792" cy="639203"/>
          </a:xfrm>
          <a:prstGeom prst="rect">
            <a:avLst/>
          </a:prstGeom>
        </p:spPr>
      </p:pic>
      <p:pic>
        <p:nvPicPr>
          <p:cNvPr id="11" name="图片 10">
            <a:extLst>
              <a:ext uri="{FF2B5EF4-FFF2-40B4-BE49-F238E27FC236}">
                <a16:creationId xmlns:a16="http://schemas.microsoft.com/office/drawing/2014/main" id="{F9DAD840-7C30-4CDA-9E6C-08D0981B2406}"/>
              </a:ext>
            </a:extLst>
          </p:cNvPr>
          <p:cNvPicPr/>
          <p:nvPr/>
        </p:nvPicPr>
        <p:blipFill>
          <a:blip r:embed="rId5"/>
          <a:stretch>
            <a:fillRect/>
          </a:stretch>
        </p:blipFill>
        <p:spPr>
          <a:xfrm>
            <a:off x="842251" y="4899721"/>
            <a:ext cx="7836385" cy="731138"/>
          </a:xfrm>
          <a:prstGeom prst="rect">
            <a:avLst/>
          </a:prstGeom>
        </p:spPr>
      </p:pic>
    </p:spTree>
    <p:extLst>
      <p:ext uri="{BB962C8B-B14F-4D97-AF65-F5344CB8AC3E}">
        <p14:creationId xmlns:p14="http://schemas.microsoft.com/office/powerpoint/2010/main" val="24869777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err="1"/>
              <a:t>arXiv</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1.2</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3" name="矩形 2">
            <a:extLst>
              <a:ext uri="{FF2B5EF4-FFF2-40B4-BE49-F238E27FC236}">
                <a16:creationId xmlns:a16="http://schemas.microsoft.com/office/drawing/2014/main" id="{50F8F97B-7046-46F8-A08E-DD3719051394}"/>
              </a:ext>
            </a:extLst>
          </p:cNvPr>
          <p:cNvSpPr/>
          <p:nvPr/>
        </p:nvSpPr>
        <p:spPr>
          <a:xfrm>
            <a:off x="842251" y="1025798"/>
            <a:ext cx="6096000" cy="1138773"/>
          </a:xfrm>
          <a:prstGeom prst="rect">
            <a:avLst/>
          </a:prstGeom>
        </p:spPr>
        <p:txBody>
          <a:bodyPr>
            <a:spAutoFit/>
          </a:bodyPr>
          <a:lstStyle/>
          <a:p>
            <a:pPr algn="just">
              <a:spcAft>
                <a:spcPts val="0"/>
              </a:spcAft>
            </a:pPr>
            <a:r>
              <a:rPr lang="zh-CN" altLang="zh-CN" sz="3200" kern="100" dirty="0">
                <a:latin typeface="等线" panose="02010600030101010101" pitchFamily="2" charset="-122"/>
                <a:ea typeface="等线" panose="02010600030101010101" pitchFamily="2" charset="-122"/>
                <a:cs typeface="Times New Roman" panose="02020603050405020304" pitchFamily="18" charset="0"/>
              </a:rPr>
              <a:t>数据库存储</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lvl="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链接数据库，获得数据库句柄</a:t>
            </a:r>
          </a:p>
        </p:txBody>
      </p:sp>
      <p:pic>
        <p:nvPicPr>
          <p:cNvPr id="4" name="图片 3">
            <a:extLst>
              <a:ext uri="{FF2B5EF4-FFF2-40B4-BE49-F238E27FC236}">
                <a16:creationId xmlns:a16="http://schemas.microsoft.com/office/drawing/2014/main" id="{D4B27D34-D0A6-4633-BCA3-4D22C5A70E21}"/>
              </a:ext>
            </a:extLst>
          </p:cNvPr>
          <p:cNvPicPr>
            <a:picLocks noChangeAspect="1"/>
          </p:cNvPicPr>
          <p:nvPr/>
        </p:nvPicPr>
        <p:blipFill>
          <a:blip r:embed="rId3"/>
          <a:stretch>
            <a:fillRect/>
          </a:stretch>
        </p:blipFill>
        <p:spPr>
          <a:xfrm>
            <a:off x="842251" y="2345329"/>
            <a:ext cx="10763905" cy="634635"/>
          </a:xfrm>
          <a:prstGeom prst="rect">
            <a:avLst/>
          </a:prstGeom>
        </p:spPr>
      </p:pic>
      <p:pic>
        <p:nvPicPr>
          <p:cNvPr id="6" name="图片 5">
            <a:extLst>
              <a:ext uri="{FF2B5EF4-FFF2-40B4-BE49-F238E27FC236}">
                <a16:creationId xmlns:a16="http://schemas.microsoft.com/office/drawing/2014/main" id="{851F3726-D288-4230-883E-259B3540818D}"/>
              </a:ext>
            </a:extLst>
          </p:cNvPr>
          <p:cNvPicPr>
            <a:picLocks noChangeAspect="1"/>
          </p:cNvPicPr>
          <p:nvPr/>
        </p:nvPicPr>
        <p:blipFill>
          <a:blip r:embed="rId4"/>
          <a:stretch>
            <a:fillRect/>
          </a:stretch>
        </p:blipFill>
        <p:spPr>
          <a:xfrm>
            <a:off x="842251" y="3133683"/>
            <a:ext cx="6096000" cy="1322231"/>
          </a:xfrm>
          <a:prstGeom prst="rect">
            <a:avLst/>
          </a:prstGeom>
        </p:spPr>
      </p:pic>
      <p:sp>
        <p:nvSpPr>
          <p:cNvPr id="8" name="矩形 7">
            <a:extLst>
              <a:ext uri="{FF2B5EF4-FFF2-40B4-BE49-F238E27FC236}">
                <a16:creationId xmlns:a16="http://schemas.microsoft.com/office/drawing/2014/main" id="{60FE668B-FF96-403E-9E0D-970F33F6813F}"/>
              </a:ext>
            </a:extLst>
          </p:cNvPr>
          <p:cNvSpPr/>
          <p:nvPr/>
        </p:nvSpPr>
        <p:spPr>
          <a:xfrm>
            <a:off x="842251" y="4742474"/>
            <a:ext cx="2723823" cy="369332"/>
          </a:xfrm>
          <a:prstGeom prst="rect">
            <a:avLst/>
          </a:prstGeom>
        </p:spPr>
        <p:txBody>
          <a:bodyPr wrap="none">
            <a:spAutoFit/>
          </a:bodyPr>
          <a:lstStyle/>
          <a:p>
            <a:r>
              <a:rPr lang="zh-CN" altLang="zh-CN" dirty="0">
                <a:ea typeface="等线" panose="02010600030101010101" pitchFamily="2" charset="-122"/>
                <a:cs typeface="Times New Roman" panose="02020603050405020304" pitchFamily="18" charset="0"/>
              </a:rPr>
              <a:t>向数据库中插入一条记录</a:t>
            </a:r>
            <a:endParaRPr lang="zh-CN" altLang="en-US" dirty="0"/>
          </a:p>
        </p:txBody>
      </p:sp>
      <p:pic>
        <p:nvPicPr>
          <p:cNvPr id="10" name="图片 9">
            <a:extLst>
              <a:ext uri="{FF2B5EF4-FFF2-40B4-BE49-F238E27FC236}">
                <a16:creationId xmlns:a16="http://schemas.microsoft.com/office/drawing/2014/main" id="{87EE6817-394A-45CB-A7D2-99146BC7AC5B}"/>
              </a:ext>
            </a:extLst>
          </p:cNvPr>
          <p:cNvPicPr/>
          <p:nvPr/>
        </p:nvPicPr>
        <p:blipFill>
          <a:blip r:embed="rId5"/>
          <a:stretch>
            <a:fillRect/>
          </a:stretch>
        </p:blipFill>
        <p:spPr>
          <a:xfrm>
            <a:off x="925285" y="5364368"/>
            <a:ext cx="4308022" cy="467834"/>
          </a:xfrm>
          <a:prstGeom prst="rect">
            <a:avLst/>
          </a:prstGeom>
        </p:spPr>
      </p:pic>
    </p:spTree>
    <p:extLst>
      <p:ext uri="{BB962C8B-B14F-4D97-AF65-F5344CB8AC3E}">
        <p14:creationId xmlns:p14="http://schemas.microsoft.com/office/powerpoint/2010/main" val="284064016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err="1"/>
              <a:t>arXiv</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1.2</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3" name="矩形 2">
            <a:extLst>
              <a:ext uri="{FF2B5EF4-FFF2-40B4-BE49-F238E27FC236}">
                <a16:creationId xmlns:a16="http://schemas.microsoft.com/office/drawing/2014/main" id="{50F8F97B-7046-46F8-A08E-DD3719051394}"/>
              </a:ext>
            </a:extLst>
          </p:cNvPr>
          <p:cNvSpPr/>
          <p:nvPr/>
        </p:nvSpPr>
        <p:spPr>
          <a:xfrm>
            <a:off x="1062687" y="1069574"/>
            <a:ext cx="6096000" cy="369332"/>
          </a:xfrm>
          <a:prstGeom prst="rect">
            <a:avLst/>
          </a:prstGeom>
        </p:spPr>
        <p:txBody>
          <a:bodyPr>
            <a:spAutoFit/>
          </a:bodyPr>
          <a:lstStyle/>
          <a:p>
            <a:pPr algn="just">
              <a:spcAft>
                <a:spcPts val="0"/>
              </a:spcAft>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arxiv</a:t>
            </a:r>
            <a:r>
              <a:rPr lang="zh-CN" altLang="en-US" kern="100" dirty="0">
                <a:latin typeface="等线" panose="02010600030101010101" pitchFamily="2" charset="-122"/>
                <a:ea typeface="等线" panose="02010600030101010101" pitchFamily="2" charset="-122"/>
                <a:cs typeface="Times New Roman" panose="02020603050405020304" pitchFamily="18" charset="0"/>
              </a:rPr>
              <a:t>领域标签统计</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E3F42EC9-896B-4B85-A3F5-8008368CE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28" y="1627257"/>
            <a:ext cx="10386648" cy="4275522"/>
          </a:xfrm>
          <a:prstGeom prst="rect">
            <a:avLst/>
          </a:prstGeom>
        </p:spPr>
      </p:pic>
    </p:spTree>
    <p:extLst>
      <p:ext uri="{BB962C8B-B14F-4D97-AF65-F5344CB8AC3E}">
        <p14:creationId xmlns:p14="http://schemas.microsoft.com/office/powerpoint/2010/main" val="170444564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a:t>ScienceDirect</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2" name="图片 1">
            <a:extLst>
              <a:ext uri="{FF2B5EF4-FFF2-40B4-BE49-F238E27FC236}">
                <a16:creationId xmlns:a16="http://schemas.microsoft.com/office/drawing/2014/main" id="{4438F7F0-0577-450F-8594-CBF66D1831FD}"/>
              </a:ext>
            </a:extLst>
          </p:cNvPr>
          <p:cNvPicPr>
            <a:picLocks noChangeAspect="1"/>
          </p:cNvPicPr>
          <p:nvPr/>
        </p:nvPicPr>
        <p:blipFill>
          <a:blip r:embed="rId3"/>
          <a:stretch>
            <a:fillRect/>
          </a:stretch>
        </p:blipFill>
        <p:spPr>
          <a:xfrm>
            <a:off x="5832866" y="1534886"/>
            <a:ext cx="6161047" cy="4163785"/>
          </a:xfrm>
          <a:prstGeom prst="rect">
            <a:avLst/>
          </a:prstGeom>
        </p:spPr>
      </p:pic>
      <p:sp>
        <p:nvSpPr>
          <p:cNvPr id="3" name="文本框 2">
            <a:extLst>
              <a:ext uri="{FF2B5EF4-FFF2-40B4-BE49-F238E27FC236}">
                <a16:creationId xmlns:a16="http://schemas.microsoft.com/office/drawing/2014/main" id="{B20C4CA1-4B63-4431-B3F6-8C540234A5B4}"/>
              </a:ext>
            </a:extLst>
          </p:cNvPr>
          <p:cNvSpPr txBox="1"/>
          <p:nvPr/>
        </p:nvSpPr>
        <p:spPr>
          <a:xfrm>
            <a:off x="9380902" y="3028890"/>
            <a:ext cx="2098221" cy="400110"/>
          </a:xfrm>
          <a:prstGeom prst="rect">
            <a:avLst/>
          </a:prstGeom>
          <a:noFill/>
        </p:spPr>
        <p:txBody>
          <a:bodyPr wrap="square" rtlCol="0">
            <a:spAutoFit/>
          </a:bodyPr>
          <a:lstStyle/>
          <a:p>
            <a:r>
              <a:rPr lang="zh-CN" altLang="en-US" sz="2000" dirty="0"/>
              <a:t>页面解析</a:t>
            </a:r>
          </a:p>
        </p:txBody>
      </p:sp>
      <p:pic>
        <p:nvPicPr>
          <p:cNvPr id="4" name="图片 3">
            <a:extLst>
              <a:ext uri="{FF2B5EF4-FFF2-40B4-BE49-F238E27FC236}">
                <a16:creationId xmlns:a16="http://schemas.microsoft.com/office/drawing/2014/main" id="{BA8E08EC-F85D-40C2-9AFF-EDD9AB9DF53B}"/>
              </a:ext>
            </a:extLst>
          </p:cNvPr>
          <p:cNvPicPr>
            <a:picLocks noChangeAspect="1"/>
          </p:cNvPicPr>
          <p:nvPr/>
        </p:nvPicPr>
        <p:blipFill>
          <a:blip r:embed="rId4"/>
          <a:stretch>
            <a:fillRect/>
          </a:stretch>
        </p:blipFill>
        <p:spPr>
          <a:xfrm>
            <a:off x="514350" y="1900092"/>
            <a:ext cx="5315795" cy="2836927"/>
          </a:xfrm>
          <a:prstGeom prst="rect">
            <a:avLst/>
          </a:prstGeom>
        </p:spPr>
      </p:pic>
    </p:spTree>
    <p:extLst>
      <p:ext uri="{BB962C8B-B14F-4D97-AF65-F5344CB8AC3E}">
        <p14:creationId xmlns:p14="http://schemas.microsoft.com/office/powerpoint/2010/main" val="88430654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a:t>ScienceDirect</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2" name="图片 1">
            <a:extLst>
              <a:ext uri="{FF2B5EF4-FFF2-40B4-BE49-F238E27FC236}">
                <a16:creationId xmlns:a16="http://schemas.microsoft.com/office/drawing/2014/main" id="{5E6E71D2-DF58-4CB7-992E-1DA9C6D7E27D}"/>
              </a:ext>
            </a:extLst>
          </p:cNvPr>
          <p:cNvPicPr>
            <a:picLocks noChangeAspect="1"/>
          </p:cNvPicPr>
          <p:nvPr/>
        </p:nvPicPr>
        <p:blipFill>
          <a:blip r:embed="rId3"/>
          <a:stretch>
            <a:fillRect/>
          </a:stretch>
        </p:blipFill>
        <p:spPr>
          <a:xfrm>
            <a:off x="1327150" y="2816679"/>
            <a:ext cx="8933333" cy="1676190"/>
          </a:xfrm>
          <a:prstGeom prst="rect">
            <a:avLst/>
          </a:prstGeom>
        </p:spPr>
      </p:pic>
      <p:sp>
        <p:nvSpPr>
          <p:cNvPr id="3" name="文本框 2">
            <a:extLst>
              <a:ext uri="{FF2B5EF4-FFF2-40B4-BE49-F238E27FC236}">
                <a16:creationId xmlns:a16="http://schemas.microsoft.com/office/drawing/2014/main" id="{B16B3ABC-E1B0-455D-9906-F0FAE654C87F}"/>
              </a:ext>
            </a:extLst>
          </p:cNvPr>
          <p:cNvSpPr txBox="1"/>
          <p:nvPr/>
        </p:nvSpPr>
        <p:spPr>
          <a:xfrm>
            <a:off x="1327150" y="1838171"/>
            <a:ext cx="5267779" cy="461665"/>
          </a:xfrm>
          <a:prstGeom prst="rect">
            <a:avLst/>
          </a:prstGeom>
          <a:noFill/>
        </p:spPr>
        <p:txBody>
          <a:bodyPr wrap="square" rtlCol="0">
            <a:spAutoFit/>
          </a:bodyPr>
          <a:lstStyle/>
          <a:p>
            <a:r>
              <a:rPr lang="zh-CN" altLang="en-US" sz="2400" dirty="0"/>
              <a:t>随机切换</a:t>
            </a:r>
            <a:r>
              <a:rPr lang="en-US" altLang="zh-CN" sz="2400" dirty="0"/>
              <a:t>UA</a:t>
            </a:r>
            <a:r>
              <a:rPr lang="zh-CN" altLang="en-US" sz="2400" dirty="0"/>
              <a:t>和</a:t>
            </a:r>
            <a:r>
              <a:rPr lang="en-US" altLang="zh-CN" sz="2400" dirty="0" err="1"/>
              <a:t>ip</a:t>
            </a:r>
            <a:endParaRPr lang="zh-CN" altLang="en-US" sz="2400" dirty="0"/>
          </a:p>
        </p:txBody>
      </p:sp>
    </p:spTree>
    <p:extLst>
      <p:ext uri="{BB962C8B-B14F-4D97-AF65-F5344CB8AC3E}">
        <p14:creationId xmlns:p14="http://schemas.microsoft.com/office/powerpoint/2010/main" val="89002924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a:t>ScienceDirect</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3" name="图片 2">
            <a:extLst>
              <a:ext uri="{FF2B5EF4-FFF2-40B4-BE49-F238E27FC236}">
                <a16:creationId xmlns:a16="http://schemas.microsoft.com/office/drawing/2014/main" id="{82381132-5282-41B7-94E7-D45942159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487" y="2767693"/>
            <a:ext cx="9341841" cy="2751364"/>
          </a:xfrm>
          <a:prstGeom prst="rect">
            <a:avLst/>
          </a:prstGeom>
        </p:spPr>
      </p:pic>
      <p:sp>
        <p:nvSpPr>
          <p:cNvPr id="4" name="文本框 3">
            <a:extLst>
              <a:ext uri="{FF2B5EF4-FFF2-40B4-BE49-F238E27FC236}">
                <a16:creationId xmlns:a16="http://schemas.microsoft.com/office/drawing/2014/main" id="{31AD808F-A856-413D-9567-6D81651A3725}"/>
              </a:ext>
            </a:extLst>
          </p:cNvPr>
          <p:cNvSpPr txBox="1"/>
          <p:nvPr/>
        </p:nvSpPr>
        <p:spPr>
          <a:xfrm>
            <a:off x="1257300" y="1664285"/>
            <a:ext cx="6441621" cy="400110"/>
          </a:xfrm>
          <a:prstGeom prst="rect">
            <a:avLst/>
          </a:prstGeom>
          <a:noFill/>
        </p:spPr>
        <p:txBody>
          <a:bodyPr wrap="square" rtlCol="0">
            <a:spAutoFit/>
          </a:bodyPr>
          <a:lstStyle/>
          <a:p>
            <a:r>
              <a:rPr lang="en-US" altLang="zh-CN" sz="2000" dirty="0"/>
              <a:t>setting.py</a:t>
            </a:r>
            <a:r>
              <a:rPr lang="zh-CN" altLang="en-US" sz="2000" dirty="0"/>
              <a:t>设置下载</a:t>
            </a:r>
            <a:r>
              <a:rPr lang="en-US" altLang="zh-CN" sz="2000" dirty="0"/>
              <a:t>pdf</a:t>
            </a:r>
            <a:r>
              <a:rPr lang="zh-CN" altLang="en-US" sz="2000" dirty="0"/>
              <a:t>和图片，控制台输出爬取进度</a:t>
            </a:r>
          </a:p>
        </p:txBody>
      </p:sp>
    </p:spTree>
    <p:extLst>
      <p:ext uri="{BB962C8B-B14F-4D97-AF65-F5344CB8AC3E}">
        <p14:creationId xmlns:p14="http://schemas.microsoft.com/office/powerpoint/2010/main" val="367632581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a:t>ScienceDirect</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1026" name="Picture 2" descr="Screenshot 2022-12-10 at 3.35.13 AM">
            <a:extLst>
              <a:ext uri="{FF2B5EF4-FFF2-40B4-BE49-F238E27FC236}">
                <a16:creationId xmlns:a16="http://schemas.microsoft.com/office/drawing/2014/main" id="{EB10426D-5928-4680-80BF-043ACEE612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8734" y="1968096"/>
            <a:ext cx="5479143" cy="3398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2022-12-10 at 5.31.21 AM">
            <a:extLst>
              <a:ext uri="{FF2B5EF4-FFF2-40B4-BE49-F238E27FC236}">
                <a16:creationId xmlns:a16="http://schemas.microsoft.com/office/drawing/2014/main" id="{380EE216-656A-4F32-8D58-CA2B8116C2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122" y="1968095"/>
            <a:ext cx="5979463" cy="3398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49975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a:t>ScienceDirect</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2" name="图片 1">
            <a:extLst>
              <a:ext uri="{FF2B5EF4-FFF2-40B4-BE49-F238E27FC236}">
                <a16:creationId xmlns:a16="http://schemas.microsoft.com/office/drawing/2014/main" id="{1FEF644F-F7EF-4530-A444-139B3504F2DC}"/>
              </a:ext>
            </a:extLst>
          </p:cNvPr>
          <p:cNvPicPr>
            <a:picLocks noChangeAspect="1"/>
          </p:cNvPicPr>
          <p:nvPr/>
        </p:nvPicPr>
        <p:blipFill>
          <a:blip r:embed="rId3"/>
          <a:stretch>
            <a:fillRect/>
          </a:stretch>
        </p:blipFill>
        <p:spPr>
          <a:xfrm>
            <a:off x="1180490" y="2275773"/>
            <a:ext cx="8883938" cy="3308598"/>
          </a:xfrm>
          <a:prstGeom prst="rect">
            <a:avLst/>
          </a:prstGeom>
        </p:spPr>
      </p:pic>
      <p:sp>
        <p:nvSpPr>
          <p:cNvPr id="3" name="文本框 2">
            <a:extLst>
              <a:ext uri="{FF2B5EF4-FFF2-40B4-BE49-F238E27FC236}">
                <a16:creationId xmlns:a16="http://schemas.microsoft.com/office/drawing/2014/main" id="{9D12B629-09B3-4E6B-9F57-FB92400A81DF}"/>
              </a:ext>
            </a:extLst>
          </p:cNvPr>
          <p:cNvSpPr txBox="1"/>
          <p:nvPr/>
        </p:nvSpPr>
        <p:spPr>
          <a:xfrm>
            <a:off x="1180490" y="1350055"/>
            <a:ext cx="3069772" cy="400110"/>
          </a:xfrm>
          <a:prstGeom prst="rect">
            <a:avLst/>
          </a:prstGeom>
          <a:noFill/>
        </p:spPr>
        <p:txBody>
          <a:bodyPr wrap="square" rtlCol="0">
            <a:spAutoFit/>
          </a:bodyPr>
          <a:lstStyle/>
          <a:p>
            <a:r>
              <a:rPr lang="zh-CN" altLang="en-US" sz="2000" dirty="0"/>
              <a:t>数据存储到</a:t>
            </a:r>
            <a:r>
              <a:rPr lang="en-US" altLang="zh-CN" sz="2000" dirty="0"/>
              <a:t>MongoDB</a:t>
            </a:r>
            <a:endParaRPr lang="zh-CN" altLang="en-US" sz="2000" dirty="0"/>
          </a:p>
        </p:txBody>
      </p:sp>
    </p:spTree>
    <p:extLst>
      <p:ext uri="{BB962C8B-B14F-4D97-AF65-F5344CB8AC3E}">
        <p14:creationId xmlns:p14="http://schemas.microsoft.com/office/powerpoint/2010/main" val="3740051002"/>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482705" y="3721230"/>
            <a:ext cx="5844097" cy="511814"/>
            <a:chOff x="5181690" y="2820871"/>
            <a:chExt cx="6290318" cy="550893"/>
          </a:xfrm>
        </p:grpSpPr>
        <p:sp>
          <p:nvSpPr>
            <p:cNvPr id="4" name="椭圆 3">
              <a:extLst>
                <a:ext uri="{FF2B5EF4-FFF2-40B4-BE49-F238E27FC236}">
                  <a16:creationId xmlns:a16="http://schemas.microsoft.com/office/drawing/2014/main" id="{4E038620-75A5-4520-8E25-F9C7B2B6904E}"/>
                </a:ext>
              </a:extLst>
            </p:cNvPr>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7B507C22-58B8-463E-AFBC-7B1028DAA2A5}"/>
                </a:ext>
              </a:extLst>
            </p:cNvPr>
            <p:cNvSpPr txBox="1"/>
            <p:nvPr/>
          </p:nvSpPr>
          <p:spPr>
            <a:xfrm>
              <a:off x="6025663" y="2880873"/>
              <a:ext cx="5446345" cy="413080"/>
            </a:xfrm>
            <a:prstGeom prst="rect">
              <a:avLst/>
            </a:prstGeom>
            <a:noFill/>
          </p:spPr>
          <p:txBody>
            <a:bodyPr wrap="square" lIns="0" tIns="0" rIns="0" bIns="0" rtlCol="0">
              <a:spAutoFit/>
            </a:bodyPr>
            <a:lstStyle/>
            <a:p>
              <a:pPr lvl="0" eaLnBrk="0" fontAlgn="base" hangingPunct="0">
                <a:spcBef>
                  <a:spcPct val="0"/>
                </a:spcBef>
                <a:spcAft>
                  <a:spcPct val="0"/>
                </a:spcAft>
              </a:pPr>
              <a:r>
                <a:rPr lang="zh-CN" altLang="en-US" sz="2400" b="1" spc="300" dirty="0">
                  <a:solidFill>
                    <a:prstClr val="black"/>
                  </a:solidFill>
                </a:rPr>
                <a:t>爬虫模块</a:t>
              </a:r>
            </a:p>
          </p:txBody>
        </p:sp>
      </p:grpSp>
      <p:grpSp>
        <p:nvGrpSpPr>
          <p:cNvPr id="17" name="组合 16"/>
          <p:cNvGrpSpPr/>
          <p:nvPr/>
        </p:nvGrpSpPr>
        <p:grpSpPr>
          <a:xfrm>
            <a:off x="5482705" y="4934816"/>
            <a:ext cx="6806099" cy="511814"/>
            <a:chOff x="5184190" y="4548742"/>
            <a:chExt cx="7325772" cy="550893"/>
          </a:xfrm>
        </p:grpSpPr>
        <p:sp>
          <p:nvSpPr>
            <p:cNvPr id="6" name="椭圆 5">
              <a:extLst>
                <a:ext uri="{FF2B5EF4-FFF2-40B4-BE49-F238E27FC236}">
                  <a16:creationId xmlns:a16="http://schemas.microsoft.com/office/drawing/2014/main" id="{4595AA9B-38D0-46FD-A522-1C11B31079F7}"/>
                </a:ext>
              </a:extLst>
            </p:cNvPr>
            <p:cNvSpPr/>
            <p:nvPr/>
          </p:nvSpPr>
          <p:spPr>
            <a:xfrm>
              <a:off x="5184190" y="4548742"/>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2400" dirty="0">
                  <a:solidFill>
                    <a:prstClr val="white"/>
                  </a:solidFill>
                  <a:latin typeface="微软雅黑"/>
                  <a:ea typeface="微软雅黑"/>
                </a:rPr>
                <a:t>2</a:t>
              </a:r>
              <a:endParaRPr kumimoji="0" lang="zh-CN" altLang="en-US" sz="2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93CC5F2B-0ED3-4692-A876-F7B76F8D8312}"/>
                </a:ext>
              </a:extLst>
            </p:cNvPr>
            <p:cNvSpPr txBox="1"/>
            <p:nvPr/>
          </p:nvSpPr>
          <p:spPr>
            <a:xfrm>
              <a:off x="6028162" y="4549481"/>
              <a:ext cx="6481800" cy="397532"/>
            </a:xfrm>
            <a:prstGeom prst="rect">
              <a:avLst/>
            </a:prstGeom>
            <a:noFill/>
          </p:spPr>
          <p:txBody>
            <a:bodyPr wrap="square" lIns="0" tIns="0" rIns="0" bIns="0" rtlCol="0">
              <a:spAutoFit/>
            </a:bodyPr>
            <a:lstStyle/>
            <a:p>
              <a:pPr eaLnBrk="0" fontAlgn="base" hangingPunct="0">
                <a:spcBef>
                  <a:spcPct val="0"/>
                </a:spcBef>
                <a:spcAft>
                  <a:spcPct val="0"/>
                </a:spcAft>
                <a:defRPr/>
              </a:pPr>
              <a:r>
                <a:rPr lang="zh-CN" altLang="en-US" sz="2400" b="1" spc="300" dirty="0">
                  <a:solidFill>
                    <a:prstClr val="black"/>
                  </a:solidFill>
                  <a:latin typeface="微软雅黑"/>
                  <a:ea typeface="微软雅黑"/>
                </a:rPr>
                <a:t>建立索引 </a:t>
              </a:r>
              <a:r>
                <a:rPr lang="en-US" altLang="zh-CN" sz="2400" b="1" spc="300" dirty="0" err="1">
                  <a:solidFill>
                    <a:prstClr val="black"/>
                  </a:solidFill>
                  <a:latin typeface="微软雅黑"/>
                  <a:ea typeface="微软雅黑"/>
                </a:rPr>
                <a:t>ElasticSearch</a:t>
              </a:r>
              <a:r>
                <a:rPr lang="en-US" altLang="zh-CN" sz="2400" b="1" spc="300" dirty="0">
                  <a:solidFill>
                    <a:prstClr val="black"/>
                  </a:solidFill>
                  <a:latin typeface="微软雅黑"/>
                  <a:ea typeface="微软雅黑"/>
                </a:rPr>
                <a:t> + Kibana </a:t>
              </a:r>
              <a:endParaRPr lang="zh-CN" altLang="en-US" sz="2400" b="1" spc="300" dirty="0">
                <a:solidFill>
                  <a:prstClr val="black"/>
                </a:solidFill>
                <a:latin typeface="微软雅黑"/>
                <a:ea typeface="微软雅黑"/>
              </a:endParaRPr>
            </a:p>
          </p:txBody>
        </p:sp>
      </p:grpSp>
      <p:sp>
        <p:nvSpPr>
          <p:cNvPr id="23" name="文本占位符 5">
            <a:extLst>
              <a:ext uri="{FF2B5EF4-FFF2-40B4-BE49-F238E27FC236}">
                <a16:creationId xmlns:a16="http://schemas.microsoft.com/office/drawing/2014/main" id="{E51A67F7-2D5D-449D-9AE5-2FF7DEEFA49F}"/>
              </a:ext>
            </a:extLst>
          </p:cNvPr>
          <p:cNvSpPr txBox="1">
            <a:spLocks/>
          </p:cNvSpPr>
          <p:nvPr/>
        </p:nvSpPr>
        <p:spPr>
          <a:xfrm>
            <a:off x="1678166" y="3775845"/>
            <a:ext cx="2762739" cy="914398"/>
          </a:xfrm>
          <a:prstGeom prst="rect">
            <a:avLst/>
          </a:prstGeom>
        </p:spPr>
        <p:txBody>
          <a:bodyPr>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6000" b="1" kern="1200">
                <a:solidFill>
                  <a:schemeClr val="accent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r>
              <a:rPr kumimoji="0" lang="zh-CN" altLang="en-US" sz="6000" b="1" i="0" u="none" strike="noStrike" kern="1200" cap="none" spc="0" normalizeH="0" baseline="0" noProof="0" dirty="0">
                <a:ln>
                  <a:noFill/>
                </a:ln>
                <a:solidFill>
                  <a:srgbClr val="006C39"/>
                </a:solidFill>
                <a:effectLst/>
                <a:uLnTx/>
                <a:uFillTx/>
                <a:latin typeface="微软雅黑" panose="020B0503020204020204" pitchFamily="34" charset="-122"/>
                <a:ea typeface="微软雅黑" panose="020B0503020204020204" pitchFamily="34" charset="-122"/>
                <a:cs typeface="+mn-cs"/>
              </a:rPr>
              <a:t>目录</a:t>
            </a:r>
          </a:p>
        </p:txBody>
      </p:sp>
      <p:sp>
        <p:nvSpPr>
          <p:cNvPr id="24" name="文本占位符 8">
            <a:extLst>
              <a:ext uri="{FF2B5EF4-FFF2-40B4-BE49-F238E27FC236}">
                <a16:creationId xmlns:a16="http://schemas.microsoft.com/office/drawing/2014/main" id="{7239F040-8C2F-4B38-8A30-4607B537A64A}"/>
              </a:ext>
            </a:extLst>
          </p:cNvPr>
          <p:cNvSpPr txBox="1">
            <a:spLocks/>
          </p:cNvSpPr>
          <p:nvPr/>
        </p:nvSpPr>
        <p:spPr>
          <a:xfrm>
            <a:off x="2063073" y="4793977"/>
            <a:ext cx="1992924" cy="360850"/>
          </a:xfrm>
          <a:prstGeom prst="rect">
            <a:avLst/>
          </a:prstGeom>
        </p:spPr>
        <p:txBody>
          <a:bodyPr>
            <a:noAutofit/>
          </a:bodyPr>
          <a:lstStyle>
            <a:lvl1pPr marL="0" indent="0" algn="ctr" rtl="0" eaLnBrk="0" fontAlgn="base" hangingPunct="0">
              <a:lnSpc>
                <a:spcPct val="90000"/>
              </a:lnSpc>
              <a:spcBef>
                <a:spcPts val="1000"/>
              </a:spcBef>
              <a:spcAft>
                <a:spcPct val="0"/>
              </a:spcAft>
              <a:buFontTx/>
              <a:buNone/>
              <a:defRPr sz="2000" b="0" kern="1200" baseline="0">
                <a:solidFill>
                  <a:schemeClr val="accent2"/>
                </a:solidFill>
                <a:latin typeface="微软雅黑 Light" panose="020B0502040204020203" pitchFamily="34" charset="-122"/>
                <a:ea typeface="微软雅黑 Light" panose="020B0502040204020203"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0" fontAlgn="base" latinLnBrk="0" hangingPunct="0">
              <a:lnSpc>
                <a:spcPct val="90000"/>
              </a:lnSpc>
              <a:spcBef>
                <a:spcPts val="1000"/>
              </a:spcBef>
              <a:spcAft>
                <a:spcPct val="0"/>
              </a:spcAft>
              <a:buClrTx/>
              <a:buSzTx/>
              <a:buFontTx/>
              <a:buNone/>
              <a:tabLst/>
              <a:defRPr/>
            </a:pPr>
            <a:r>
              <a:rPr kumimoji="0" lang="en-US" altLang="zh-CN" sz="2000" b="0" i="0" u="none" strike="noStrike" kern="1200" cap="none" spc="0" normalizeH="0" baseline="0" noProof="0">
                <a:ln>
                  <a:noFill/>
                </a:ln>
                <a:solidFill>
                  <a:srgbClr val="3F3F3F"/>
                </a:solidFill>
                <a:effectLst/>
                <a:uLnTx/>
                <a:uFillTx/>
                <a:latin typeface="微软雅黑 Light" panose="020B0502040204020203" pitchFamily="34" charset="-122"/>
                <a:ea typeface="微软雅黑 Light" panose="020B0502040204020203" pitchFamily="34" charset="-122"/>
                <a:cs typeface="+mn-cs"/>
              </a:rPr>
              <a:t>CONTENTS</a:t>
            </a:r>
            <a:endParaRPr kumimoji="0" lang="zh-CN" altLang="en-US" sz="2000" b="0" i="0" u="none" strike="noStrike" kern="1200" cap="none" spc="0" normalizeH="0" baseline="0" noProof="0" dirty="0">
              <a:ln>
                <a:noFill/>
              </a:ln>
              <a:solidFill>
                <a:srgbClr val="3F3F3F"/>
              </a:solidFill>
              <a:effectLst/>
              <a:uLnTx/>
              <a:uFillTx/>
              <a:latin typeface="微软雅黑 Light" panose="020B0502040204020203" pitchFamily="34" charset="-122"/>
              <a:ea typeface="微软雅黑 Light" panose="020B0502040204020203" pitchFamily="34" charset="-122"/>
              <a:cs typeface="+mn-cs"/>
            </a:endParaRPr>
          </a:p>
        </p:txBody>
      </p:sp>
      <p:sp>
        <p:nvSpPr>
          <p:cNvPr id="25" name="矩形 24"/>
          <p:cNvSpPr/>
          <p:nvPr/>
        </p:nvSpPr>
        <p:spPr>
          <a:xfrm>
            <a:off x="2767873" y="5369423"/>
            <a:ext cx="583324" cy="61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3964441344"/>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err="1"/>
              <a:t>MangoDB</a:t>
            </a:r>
            <a:r>
              <a:rPr lang="zh-CN" altLang="en-US" dirty="0"/>
              <a:t>去重</a:t>
            </a:r>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2</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3" name="图片 2">
            <a:extLst>
              <a:ext uri="{FF2B5EF4-FFF2-40B4-BE49-F238E27FC236}">
                <a16:creationId xmlns:a16="http://schemas.microsoft.com/office/drawing/2014/main" id="{D7B786CD-3AB5-43FD-8EA4-2EE5498378B1}"/>
              </a:ext>
            </a:extLst>
          </p:cNvPr>
          <p:cNvPicPr>
            <a:picLocks noChangeAspect="1"/>
          </p:cNvPicPr>
          <p:nvPr/>
        </p:nvPicPr>
        <p:blipFill>
          <a:blip r:embed="rId3"/>
          <a:stretch>
            <a:fillRect/>
          </a:stretch>
        </p:blipFill>
        <p:spPr>
          <a:xfrm>
            <a:off x="357352" y="1123874"/>
            <a:ext cx="11715750" cy="1530220"/>
          </a:xfrm>
          <a:prstGeom prst="rect">
            <a:avLst/>
          </a:prstGeom>
        </p:spPr>
      </p:pic>
      <p:pic>
        <p:nvPicPr>
          <p:cNvPr id="4" name="图片 3">
            <a:extLst>
              <a:ext uri="{FF2B5EF4-FFF2-40B4-BE49-F238E27FC236}">
                <a16:creationId xmlns:a16="http://schemas.microsoft.com/office/drawing/2014/main" id="{36EF6464-1D44-4C7F-A433-D76ADF9EDD04}"/>
              </a:ext>
            </a:extLst>
          </p:cNvPr>
          <p:cNvPicPr>
            <a:picLocks noChangeAspect="1"/>
          </p:cNvPicPr>
          <p:nvPr/>
        </p:nvPicPr>
        <p:blipFill>
          <a:blip r:embed="rId4"/>
          <a:stretch>
            <a:fillRect/>
          </a:stretch>
        </p:blipFill>
        <p:spPr>
          <a:xfrm>
            <a:off x="552291" y="3191307"/>
            <a:ext cx="11251104" cy="2025199"/>
          </a:xfrm>
          <a:prstGeom prst="rect">
            <a:avLst/>
          </a:prstGeom>
        </p:spPr>
      </p:pic>
    </p:spTree>
    <p:extLst>
      <p:ext uri="{BB962C8B-B14F-4D97-AF65-F5344CB8AC3E}">
        <p14:creationId xmlns:p14="http://schemas.microsoft.com/office/powerpoint/2010/main" val="41047193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err="1"/>
              <a:t>MangoDB</a:t>
            </a:r>
            <a:r>
              <a:rPr lang="zh-CN" altLang="en-US" dirty="0"/>
              <a:t>去重</a:t>
            </a:r>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2</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6" name="图片 5">
            <a:extLst>
              <a:ext uri="{FF2B5EF4-FFF2-40B4-BE49-F238E27FC236}">
                <a16:creationId xmlns:a16="http://schemas.microsoft.com/office/drawing/2014/main" id="{A0443087-A2DD-4C5F-A102-2044E25AFEE1}"/>
              </a:ext>
            </a:extLst>
          </p:cNvPr>
          <p:cNvPicPr>
            <a:picLocks noChangeAspect="1"/>
          </p:cNvPicPr>
          <p:nvPr/>
        </p:nvPicPr>
        <p:blipFill>
          <a:blip r:embed="rId3"/>
          <a:stretch>
            <a:fillRect/>
          </a:stretch>
        </p:blipFill>
        <p:spPr>
          <a:xfrm>
            <a:off x="6784873" y="881223"/>
            <a:ext cx="4222126" cy="2669748"/>
          </a:xfrm>
          <a:prstGeom prst="rect">
            <a:avLst/>
          </a:prstGeom>
        </p:spPr>
      </p:pic>
      <p:pic>
        <p:nvPicPr>
          <p:cNvPr id="7" name="图片 6">
            <a:extLst>
              <a:ext uri="{FF2B5EF4-FFF2-40B4-BE49-F238E27FC236}">
                <a16:creationId xmlns:a16="http://schemas.microsoft.com/office/drawing/2014/main" id="{721E8DD7-13A1-490C-BDAA-4F15BE385B4E}"/>
              </a:ext>
            </a:extLst>
          </p:cNvPr>
          <p:cNvPicPr>
            <a:picLocks noChangeAspect="1"/>
          </p:cNvPicPr>
          <p:nvPr/>
        </p:nvPicPr>
        <p:blipFill>
          <a:blip r:embed="rId4"/>
          <a:stretch>
            <a:fillRect/>
          </a:stretch>
        </p:blipFill>
        <p:spPr>
          <a:xfrm>
            <a:off x="6785306" y="3592792"/>
            <a:ext cx="4221693" cy="2819803"/>
          </a:xfrm>
          <a:prstGeom prst="rect">
            <a:avLst/>
          </a:prstGeom>
        </p:spPr>
      </p:pic>
      <p:pic>
        <p:nvPicPr>
          <p:cNvPr id="8" name="图片 7">
            <a:extLst>
              <a:ext uri="{FF2B5EF4-FFF2-40B4-BE49-F238E27FC236}">
                <a16:creationId xmlns:a16="http://schemas.microsoft.com/office/drawing/2014/main" id="{62FFD9DA-4B87-4F6E-9E89-95967EFA3CB5}"/>
              </a:ext>
            </a:extLst>
          </p:cNvPr>
          <p:cNvPicPr>
            <a:picLocks noChangeAspect="1"/>
          </p:cNvPicPr>
          <p:nvPr/>
        </p:nvPicPr>
        <p:blipFill>
          <a:blip r:embed="rId5"/>
          <a:stretch>
            <a:fillRect/>
          </a:stretch>
        </p:blipFill>
        <p:spPr>
          <a:xfrm>
            <a:off x="263552" y="1792567"/>
            <a:ext cx="6149788" cy="3600450"/>
          </a:xfrm>
          <a:prstGeom prst="rect">
            <a:avLst/>
          </a:prstGeom>
        </p:spPr>
      </p:pic>
    </p:spTree>
    <p:extLst>
      <p:ext uri="{BB962C8B-B14F-4D97-AF65-F5344CB8AC3E}">
        <p14:creationId xmlns:p14="http://schemas.microsoft.com/office/powerpoint/2010/main" val="182356615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679073" y="4194104"/>
            <a:ext cx="9579478" cy="1757614"/>
            <a:chOff x="5181690" y="2820871"/>
            <a:chExt cx="5965896" cy="1238112"/>
          </a:xfrm>
        </p:grpSpPr>
        <p:sp>
          <p:nvSpPr>
            <p:cNvPr id="4" name="椭圆 3">
              <a:extLst>
                <a:ext uri="{FF2B5EF4-FFF2-40B4-BE49-F238E27FC236}">
                  <a16:creationId xmlns:a16="http://schemas.microsoft.com/office/drawing/2014/main" id="{4E038620-75A5-4520-8E25-F9C7B2B6904E}"/>
                </a:ext>
              </a:extLst>
            </p:cNvPr>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4400" dirty="0">
                  <a:solidFill>
                    <a:prstClr val="white"/>
                  </a:solidFill>
                  <a:latin typeface="微软雅黑"/>
                  <a:ea typeface="微软雅黑"/>
                </a:rPr>
                <a:t>2</a:t>
              </a:r>
              <a:endParaRPr kumimoji="0" lang="zh-CN" altLang="en-US" sz="4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7B507C22-58B8-463E-AFBC-7B1028DAA2A5}"/>
                </a:ext>
              </a:extLst>
            </p:cNvPr>
            <p:cNvSpPr txBox="1"/>
            <p:nvPr/>
          </p:nvSpPr>
          <p:spPr>
            <a:xfrm>
              <a:off x="5988603" y="2888229"/>
              <a:ext cx="5158983" cy="1170754"/>
            </a:xfrm>
            <a:prstGeom prst="rect">
              <a:avLst/>
            </a:prstGeom>
            <a:noFill/>
          </p:spPr>
          <p:txBody>
            <a:bodyPr wrap="square" lIns="0" tIns="0" rIns="0" bIns="0" rtlCol="0">
              <a:spAutoFit/>
            </a:bodyPr>
            <a:lstStyle/>
            <a:p>
              <a:pPr eaLnBrk="0" fontAlgn="base" hangingPunct="0">
                <a:spcBef>
                  <a:spcPct val="0"/>
                </a:spcBef>
                <a:spcAft>
                  <a:spcPct val="0"/>
                </a:spcAft>
                <a:defRPr/>
              </a:pPr>
              <a:r>
                <a:rPr lang="zh-CN" altLang="en-US" sz="3600" b="1" spc="300" dirty="0">
                  <a:solidFill>
                    <a:prstClr val="black"/>
                  </a:solidFill>
                </a:rPr>
                <a:t>建立索引 </a:t>
              </a:r>
              <a:r>
                <a:rPr lang="en-US" altLang="zh-CN" sz="3600" b="1" spc="300" dirty="0" err="1">
                  <a:solidFill>
                    <a:prstClr val="black"/>
                  </a:solidFill>
                </a:rPr>
                <a:t>ElasticSearch</a:t>
              </a:r>
              <a:r>
                <a:rPr lang="en-US" altLang="zh-CN" sz="3600" b="1" spc="300" dirty="0">
                  <a:solidFill>
                    <a:prstClr val="black"/>
                  </a:solidFill>
                </a:rPr>
                <a:t> + Kibana </a:t>
              </a:r>
              <a:endParaRPr lang="zh-CN" altLang="en-US" sz="3600" b="1" spc="300" dirty="0">
                <a:solidFill>
                  <a:prstClr val="black"/>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600" b="1" i="0" u="none" strike="noStrike" kern="1200" cap="none" spc="300" normalizeH="0" baseline="0" noProof="0" dirty="0">
                <a:ln>
                  <a:noFill/>
                </a:ln>
                <a:solidFill>
                  <a:srgbClr val="A2A2A2"/>
                </a:solidFill>
                <a:effectLst/>
                <a:uLnTx/>
                <a:uFillTx/>
                <a:latin typeface="Century Gothic" panose="020B0502020202020204"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4047513165"/>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spc="300" dirty="0" err="1">
                <a:solidFill>
                  <a:prstClr val="black"/>
                </a:solidFill>
              </a:rPr>
              <a:t>ElasticSearch</a:t>
            </a:r>
            <a:r>
              <a:rPr lang="en-US" altLang="zh-CN" spc="300" dirty="0">
                <a:solidFill>
                  <a:prstClr val="black"/>
                </a:solidFill>
              </a:rPr>
              <a:t> + Kibana</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3" name="文本框 2">
            <a:extLst>
              <a:ext uri="{FF2B5EF4-FFF2-40B4-BE49-F238E27FC236}">
                <a16:creationId xmlns:a16="http://schemas.microsoft.com/office/drawing/2014/main" id="{4E0D64CE-27AF-4994-A55D-FDBC4B0734BD}"/>
              </a:ext>
            </a:extLst>
          </p:cNvPr>
          <p:cNvSpPr txBox="1"/>
          <p:nvPr/>
        </p:nvSpPr>
        <p:spPr>
          <a:xfrm>
            <a:off x="1108529" y="1181435"/>
            <a:ext cx="3087914" cy="369332"/>
          </a:xfrm>
          <a:prstGeom prst="rect">
            <a:avLst/>
          </a:prstGeom>
          <a:noFill/>
        </p:spPr>
        <p:txBody>
          <a:bodyPr wrap="square" rtlCol="0">
            <a:spAutoFit/>
          </a:bodyPr>
          <a:lstStyle/>
          <a:p>
            <a:r>
              <a:rPr lang="en-US" altLang="zh-CN" dirty="0">
                <a:hlinkClick r:id="rId3"/>
              </a:rPr>
              <a:t>http://43.143.163.72:5601</a:t>
            </a:r>
            <a:endParaRPr lang="zh-CN" altLang="en-US" dirty="0"/>
          </a:p>
        </p:txBody>
      </p:sp>
      <p:pic>
        <p:nvPicPr>
          <p:cNvPr id="2" name="图片 1">
            <a:extLst>
              <a:ext uri="{FF2B5EF4-FFF2-40B4-BE49-F238E27FC236}">
                <a16:creationId xmlns:a16="http://schemas.microsoft.com/office/drawing/2014/main" id="{BA66D642-8DB8-40C9-A9EB-959E4B593342}"/>
              </a:ext>
            </a:extLst>
          </p:cNvPr>
          <p:cNvPicPr>
            <a:picLocks noChangeAspect="1"/>
          </p:cNvPicPr>
          <p:nvPr/>
        </p:nvPicPr>
        <p:blipFill>
          <a:blip r:embed="rId4"/>
          <a:stretch>
            <a:fillRect/>
          </a:stretch>
        </p:blipFill>
        <p:spPr>
          <a:xfrm>
            <a:off x="1108529" y="1727560"/>
            <a:ext cx="8812893" cy="4289208"/>
          </a:xfrm>
          <a:prstGeom prst="rect">
            <a:avLst/>
          </a:prstGeom>
        </p:spPr>
      </p:pic>
    </p:spTree>
    <p:extLst>
      <p:ext uri="{BB962C8B-B14F-4D97-AF65-F5344CB8AC3E}">
        <p14:creationId xmlns:p14="http://schemas.microsoft.com/office/powerpoint/2010/main" val="1758417748"/>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spc="300" dirty="0" err="1">
                <a:solidFill>
                  <a:prstClr val="black"/>
                </a:solidFill>
              </a:rPr>
              <a:t>ElasticSearch</a:t>
            </a:r>
            <a:r>
              <a:rPr lang="en-US" altLang="zh-CN" spc="300" dirty="0">
                <a:solidFill>
                  <a:prstClr val="black"/>
                </a:solidFill>
              </a:rPr>
              <a:t> + Kibana</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3" name="图片 2">
            <a:extLst>
              <a:ext uri="{FF2B5EF4-FFF2-40B4-BE49-F238E27FC236}">
                <a16:creationId xmlns:a16="http://schemas.microsoft.com/office/drawing/2014/main" id="{1EFF458A-AB13-4A4D-97AF-BC1389966BCD}"/>
              </a:ext>
            </a:extLst>
          </p:cNvPr>
          <p:cNvPicPr>
            <a:picLocks noChangeAspect="1"/>
          </p:cNvPicPr>
          <p:nvPr/>
        </p:nvPicPr>
        <p:blipFill>
          <a:blip r:embed="rId3"/>
          <a:stretch>
            <a:fillRect/>
          </a:stretch>
        </p:blipFill>
        <p:spPr>
          <a:xfrm>
            <a:off x="1060175" y="1131567"/>
            <a:ext cx="10071650" cy="4901841"/>
          </a:xfrm>
          <a:prstGeom prst="rect">
            <a:avLst/>
          </a:prstGeom>
        </p:spPr>
      </p:pic>
    </p:spTree>
    <p:extLst>
      <p:ext uri="{BB962C8B-B14F-4D97-AF65-F5344CB8AC3E}">
        <p14:creationId xmlns:p14="http://schemas.microsoft.com/office/powerpoint/2010/main" val="1960981167"/>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spc="300" dirty="0" err="1">
                <a:solidFill>
                  <a:prstClr val="black"/>
                </a:solidFill>
              </a:rPr>
              <a:t>ElasticSearch</a:t>
            </a:r>
            <a:r>
              <a:rPr lang="en-US" altLang="zh-CN" spc="300" dirty="0">
                <a:solidFill>
                  <a:prstClr val="black"/>
                </a:solidFill>
              </a:rPr>
              <a:t> + Kibana</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3" name="图片 2">
            <a:extLst>
              <a:ext uri="{FF2B5EF4-FFF2-40B4-BE49-F238E27FC236}">
                <a16:creationId xmlns:a16="http://schemas.microsoft.com/office/drawing/2014/main" id="{ABB9C264-2323-4EC3-99EF-0B581635FF81}"/>
              </a:ext>
            </a:extLst>
          </p:cNvPr>
          <p:cNvPicPr>
            <a:picLocks noChangeAspect="1"/>
          </p:cNvPicPr>
          <p:nvPr/>
        </p:nvPicPr>
        <p:blipFill>
          <a:blip r:embed="rId3"/>
          <a:stretch>
            <a:fillRect/>
          </a:stretch>
        </p:blipFill>
        <p:spPr>
          <a:xfrm>
            <a:off x="1224643" y="1107073"/>
            <a:ext cx="9954225" cy="4844691"/>
          </a:xfrm>
          <a:prstGeom prst="rect">
            <a:avLst/>
          </a:prstGeom>
        </p:spPr>
      </p:pic>
    </p:spTree>
    <p:extLst>
      <p:ext uri="{BB962C8B-B14F-4D97-AF65-F5344CB8AC3E}">
        <p14:creationId xmlns:p14="http://schemas.microsoft.com/office/powerpoint/2010/main" val="168757937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spc="300" dirty="0" err="1">
                <a:solidFill>
                  <a:prstClr val="black"/>
                </a:solidFill>
              </a:rPr>
              <a:t>ElasticSearch</a:t>
            </a:r>
            <a:r>
              <a:rPr lang="en-US" altLang="zh-CN" spc="300" dirty="0">
                <a:solidFill>
                  <a:prstClr val="black"/>
                </a:solidFill>
              </a:rPr>
              <a:t> + Kibana</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2" name="图片 1">
            <a:extLst>
              <a:ext uri="{FF2B5EF4-FFF2-40B4-BE49-F238E27FC236}">
                <a16:creationId xmlns:a16="http://schemas.microsoft.com/office/drawing/2014/main" id="{399AC989-F411-487A-B365-ACFA326E811E}"/>
              </a:ext>
            </a:extLst>
          </p:cNvPr>
          <p:cNvPicPr>
            <a:picLocks noChangeAspect="1"/>
          </p:cNvPicPr>
          <p:nvPr/>
        </p:nvPicPr>
        <p:blipFill>
          <a:blip r:embed="rId3"/>
          <a:stretch>
            <a:fillRect/>
          </a:stretch>
        </p:blipFill>
        <p:spPr>
          <a:xfrm>
            <a:off x="854370" y="1052337"/>
            <a:ext cx="10148207" cy="4826351"/>
          </a:xfrm>
          <a:prstGeom prst="rect">
            <a:avLst/>
          </a:prstGeom>
        </p:spPr>
      </p:pic>
    </p:spTree>
    <p:extLst>
      <p:ext uri="{BB962C8B-B14F-4D97-AF65-F5344CB8AC3E}">
        <p14:creationId xmlns:p14="http://schemas.microsoft.com/office/powerpoint/2010/main" val="2540631828"/>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880109" y="3429000"/>
            <a:ext cx="9041450" cy="911074"/>
          </a:xfrm>
        </p:spPr>
        <p:txBody>
          <a:bodyPr/>
          <a:lstStyle/>
          <a:p>
            <a:r>
              <a:rPr lang="zh-CN" altLang="en-US" dirty="0"/>
              <a:t>感 谢 倾 听 ！</a:t>
            </a:r>
          </a:p>
        </p:txBody>
      </p:sp>
    </p:spTree>
    <p:extLst>
      <p:ext uri="{BB962C8B-B14F-4D97-AF65-F5344CB8AC3E}">
        <p14:creationId xmlns:p14="http://schemas.microsoft.com/office/powerpoint/2010/main" val="245080146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6575020" cy="782043"/>
            <a:chOff x="5181690" y="2820871"/>
            <a:chExt cx="4631629" cy="550893"/>
          </a:xfrm>
        </p:grpSpPr>
        <p:sp>
          <p:nvSpPr>
            <p:cNvPr id="4" name="椭圆 3">
              <a:extLst>
                <a:ext uri="{FF2B5EF4-FFF2-40B4-BE49-F238E27FC236}">
                  <a16:creationId xmlns:a16="http://schemas.microsoft.com/office/drawing/2014/main" id="{4E038620-75A5-4520-8E25-F9C7B2B6904E}"/>
                </a:ext>
              </a:extLst>
            </p:cNvPr>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4400" b="0"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44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文本框 7">
              <a:extLst>
                <a:ext uri="{FF2B5EF4-FFF2-40B4-BE49-F238E27FC236}">
                  <a16:creationId xmlns:a16="http://schemas.microsoft.com/office/drawing/2014/main" id="{7B507C22-58B8-463E-AFBC-7B1028DAA2A5}"/>
                </a:ext>
              </a:extLst>
            </p:cNvPr>
            <p:cNvSpPr txBox="1"/>
            <p:nvPr/>
          </p:nvSpPr>
          <p:spPr>
            <a:xfrm>
              <a:off x="5988603" y="2888229"/>
              <a:ext cx="3824716" cy="390252"/>
            </a:xfrm>
            <a:prstGeom prst="rect">
              <a:avLst/>
            </a:prstGeom>
            <a:noFill/>
          </p:spPr>
          <p:txBody>
            <a:bodyPr wrap="square" lIns="0" tIns="0" rIns="0" bIns="0" rtlCol="0">
              <a:spAutoFit/>
            </a:bodyPr>
            <a:lstStyle/>
            <a:p>
              <a:pPr lvl="0" eaLnBrk="0" fontAlgn="base" hangingPunct="0">
                <a:spcBef>
                  <a:spcPct val="0"/>
                </a:spcBef>
                <a:spcAft>
                  <a:spcPct val="0"/>
                </a:spcAft>
              </a:pPr>
              <a:r>
                <a:rPr lang="zh-CN" altLang="en-US" sz="3600" b="1" spc="300" dirty="0">
                  <a:solidFill>
                    <a:prstClr val="black"/>
                  </a:solidFill>
                </a:rPr>
                <a:t>爬虫模块</a:t>
              </a:r>
            </a:p>
          </p:txBody>
        </p:sp>
      </p:grpSp>
    </p:spTree>
    <p:extLst>
      <p:ext uri="{BB962C8B-B14F-4D97-AF65-F5344CB8AC3E}">
        <p14:creationId xmlns:p14="http://schemas.microsoft.com/office/powerpoint/2010/main" val="242994584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err="1"/>
              <a:t>Scrapy</a:t>
            </a:r>
            <a:r>
              <a:rPr lang="zh-CN" altLang="en-US" dirty="0"/>
              <a:t>框架</a:t>
            </a:r>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4" name="图片 3">
            <a:extLst>
              <a:ext uri="{FF2B5EF4-FFF2-40B4-BE49-F238E27FC236}">
                <a16:creationId xmlns:a16="http://schemas.microsoft.com/office/drawing/2014/main" id="{F9BE3B08-8F2F-4C4A-A3B8-7B0E67E81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011" y="1256393"/>
            <a:ext cx="7520068" cy="4874986"/>
          </a:xfrm>
          <a:prstGeom prst="rect">
            <a:avLst/>
          </a:prstGeom>
        </p:spPr>
      </p:pic>
    </p:spTree>
    <p:extLst>
      <p:ext uri="{BB962C8B-B14F-4D97-AF65-F5344CB8AC3E}">
        <p14:creationId xmlns:p14="http://schemas.microsoft.com/office/powerpoint/2010/main" val="93954893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endParaRPr lang="zh-CN" altLang="en-US" dirty="0"/>
          </a:p>
        </p:txBody>
      </p:sp>
      <p:grpSp>
        <p:nvGrpSpPr>
          <p:cNvPr id="19" name="组合 18"/>
          <p:cNvGrpSpPr/>
          <p:nvPr/>
        </p:nvGrpSpPr>
        <p:grpSpPr>
          <a:xfrm>
            <a:off x="603189" y="2619432"/>
            <a:ext cx="3938454" cy="1188249"/>
            <a:chOff x="2673819" y="1526767"/>
            <a:chExt cx="3938454" cy="1188249"/>
          </a:xfrm>
        </p:grpSpPr>
        <p:sp>
          <p:nvSpPr>
            <p:cNvPr id="20" name="椭圆 19"/>
            <p:cNvSpPr/>
            <p:nvPr/>
          </p:nvSpPr>
          <p:spPr>
            <a:xfrm>
              <a:off x="4076785" y="1558445"/>
              <a:ext cx="550893" cy="550893"/>
            </a:xfrm>
            <a:prstGeom prst="ellipse">
              <a:avLst/>
            </a:prstGeom>
            <a:noFill/>
            <a:ln w="6350" cap="flat" cmpd="sng" algn="ctr">
              <a:solidFill>
                <a:srgbClr val="FFFFFF">
                  <a:lumMod val="6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4035058" y="1526767"/>
              <a:ext cx="550893" cy="55089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2673819" y="2191796"/>
              <a:ext cx="393845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kern="0" spc="300" dirty="0">
                  <a:solidFill>
                    <a:srgbClr val="A13F0B"/>
                  </a:solidFill>
                  <a:latin typeface="微软雅黑" panose="020B0503020204020204" pitchFamily="34" charset="-122"/>
                  <a:ea typeface="微软雅黑" panose="020B0503020204020204" pitchFamily="34" charset="-122"/>
                </a:rPr>
                <a:t>Semantic Scholar</a:t>
              </a:r>
              <a:endParaRPr kumimoji="0" lang="zh-CN" altLang="en-US" sz="2800" b="1" i="0" u="none" strike="noStrike" kern="0" cap="none" spc="30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grpSp>
      <p:grpSp>
        <p:nvGrpSpPr>
          <p:cNvPr id="25" name="组合 24"/>
          <p:cNvGrpSpPr/>
          <p:nvPr/>
        </p:nvGrpSpPr>
        <p:grpSpPr>
          <a:xfrm>
            <a:off x="4246357" y="2619432"/>
            <a:ext cx="3699286" cy="1188249"/>
            <a:chOff x="6244814" y="1526767"/>
            <a:chExt cx="3273369" cy="1188249"/>
          </a:xfrm>
        </p:grpSpPr>
        <p:sp>
          <p:nvSpPr>
            <p:cNvPr id="26" name="椭圆 25"/>
            <p:cNvSpPr/>
            <p:nvPr/>
          </p:nvSpPr>
          <p:spPr>
            <a:xfrm>
              <a:off x="7647781" y="1558445"/>
              <a:ext cx="487467" cy="550893"/>
            </a:xfrm>
            <a:prstGeom prst="ellipse">
              <a:avLst/>
            </a:prstGeom>
            <a:noFill/>
            <a:ln w="6350" cap="flat" cmpd="sng" algn="ctr">
              <a:solidFill>
                <a:srgbClr val="FFFFFF">
                  <a:lumMod val="6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7606053" y="1526767"/>
              <a:ext cx="487466" cy="55089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p:cNvSpPr txBox="1"/>
            <p:nvPr/>
          </p:nvSpPr>
          <p:spPr>
            <a:xfrm>
              <a:off x="6244814" y="2191796"/>
              <a:ext cx="32733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kern="0" spc="300" dirty="0" err="1">
                  <a:solidFill>
                    <a:srgbClr val="A13F0B"/>
                  </a:solidFill>
                  <a:latin typeface="微软雅黑" panose="020B0503020204020204" pitchFamily="34" charset="-122"/>
                  <a:ea typeface="微软雅黑" panose="020B0503020204020204" pitchFamily="34" charset="-122"/>
                </a:rPr>
                <a:t>arXiv</a:t>
              </a:r>
              <a:endParaRPr kumimoji="0" lang="zh-CN" altLang="en-US" sz="2800" b="1" i="0" u="none" strike="noStrike" kern="0" cap="none" spc="30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grpSp>
      <p:grpSp>
        <p:nvGrpSpPr>
          <p:cNvPr id="58" name="组合 57"/>
          <p:cNvGrpSpPr/>
          <p:nvPr/>
        </p:nvGrpSpPr>
        <p:grpSpPr>
          <a:xfrm>
            <a:off x="7650359" y="2619432"/>
            <a:ext cx="3273369" cy="1188249"/>
            <a:chOff x="1037134" y="3929346"/>
            <a:chExt cx="3273369" cy="1188249"/>
          </a:xfrm>
        </p:grpSpPr>
        <p:sp>
          <p:nvSpPr>
            <p:cNvPr id="59" name="椭圆 58"/>
            <p:cNvSpPr/>
            <p:nvPr/>
          </p:nvSpPr>
          <p:spPr>
            <a:xfrm>
              <a:off x="2440100" y="3961024"/>
              <a:ext cx="550893" cy="550893"/>
            </a:xfrm>
            <a:prstGeom prst="ellipse">
              <a:avLst/>
            </a:prstGeom>
            <a:noFill/>
            <a:ln w="6350" cap="flat" cmpd="sng" algn="ctr">
              <a:solidFill>
                <a:srgbClr val="FFFFFF">
                  <a:lumMod val="6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 name="椭圆 59"/>
            <p:cNvSpPr/>
            <p:nvPr/>
          </p:nvSpPr>
          <p:spPr>
            <a:xfrm>
              <a:off x="2398373" y="3929346"/>
              <a:ext cx="550893" cy="55089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 name="文本框 61"/>
            <p:cNvSpPr txBox="1"/>
            <p:nvPr/>
          </p:nvSpPr>
          <p:spPr>
            <a:xfrm>
              <a:off x="1037134" y="4594375"/>
              <a:ext cx="32733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kern="0" spc="300" dirty="0">
                  <a:solidFill>
                    <a:srgbClr val="A13F0B"/>
                  </a:solidFill>
                  <a:latin typeface="微软雅黑" panose="020B0503020204020204" pitchFamily="34" charset="-122"/>
                  <a:ea typeface="微软雅黑" panose="020B0503020204020204" pitchFamily="34" charset="-122"/>
                </a:rPr>
                <a:t>ScienceDirect</a:t>
              </a:r>
              <a:endParaRPr kumimoji="0" lang="zh-CN" altLang="en-US" sz="2800" b="1" i="0" u="none" strike="noStrike" kern="0" cap="none" spc="30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grpSp>
      <p:sp>
        <p:nvSpPr>
          <p:cNvPr id="64" name="文本框 63"/>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62467217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Semantic Scholar</a:t>
            </a:r>
            <a:endParaRPr lang="zh-CN" altLang="en-US" dirty="0"/>
          </a:p>
        </p:txBody>
      </p:sp>
      <p:sp>
        <p:nvSpPr>
          <p:cNvPr id="3" name="矩形 2">
            <a:extLst>
              <a:ext uri="{FF2B5EF4-FFF2-40B4-BE49-F238E27FC236}">
                <a16:creationId xmlns:a16="http://schemas.microsoft.com/office/drawing/2014/main" id="{03A2DB49-A34F-415C-BDCB-6167DF90484C}"/>
              </a:ext>
            </a:extLst>
          </p:cNvPr>
          <p:cNvSpPr/>
          <p:nvPr/>
        </p:nvSpPr>
        <p:spPr>
          <a:xfrm>
            <a:off x="660400" y="1026788"/>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83EB24E-FE0D-4498-8616-DAE4D7B97315}"/>
              </a:ext>
            </a:extLst>
          </p:cNvPr>
          <p:cNvSpPr txBox="1"/>
          <p:nvPr/>
        </p:nvSpPr>
        <p:spPr>
          <a:xfrm>
            <a:off x="2944095" y="3067875"/>
            <a:ext cx="4956212" cy="361125"/>
          </a:xfrm>
          <a:prstGeom prst="rect">
            <a:avLst/>
          </a:prstGeom>
          <a:noFill/>
        </p:spPr>
        <p:txBody>
          <a:bodyPr wrap="square" lIns="0" tIns="0" rIns="0" bIns="0" rtlCol="0">
            <a:spAutoFit/>
          </a:bodyPr>
          <a:lstStyle/>
          <a:p>
            <a:pPr>
              <a:lnSpc>
                <a:spcPct val="130000"/>
              </a:lnSpc>
            </a:pPr>
            <a:r>
              <a:rPr lang="zh-CN" altLang="en-US" sz="2000" spc="300" dirty="0">
                <a:latin typeface="微软雅黑" panose="020B0503020204020204" pitchFamily="34" charset="-122"/>
                <a:ea typeface="微软雅黑" panose="020B0503020204020204" pitchFamily="34" charset="-122"/>
              </a:rPr>
              <a:t>定义数据抓取类型</a:t>
            </a:r>
          </a:p>
        </p:txBody>
      </p:sp>
      <p:pic>
        <p:nvPicPr>
          <p:cNvPr id="8" name="图片 7">
            <a:extLst>
              <a:ext uri="{FF2B5EF4-FFF2-40B4-BE49-F238E27FC236}">
                <a16:creationId xmlns:a16="http://schemas.microsoft.com/office/drawing/2014/main" id="{C7E254FD-8849-475B-BAB9-1146D5C3DFC8}"/>
              </a:ext>
            </a:extLst>
          </p:cNvPr>
          <p:cNvPicPr>
            <a:picLocks noChangeAspect="1"/>
          </p:cNvPicPr>
          <p:nvPr/>
        </p:nvPicPr>
        <p:blipFill>
          <a:blip r:embed="rId3"/>
          <a:stretch>
            <a:fillRect/>
          </a:stretch>
        </p:blipFill>
        <p:spPr>
          <a:xfrm>
            <a:off x="7021778" y="344317"/>
            <a:ext cx="2792210" cy="5980694"/>
          </a:xfrm>
          <a:prstGeom prst="rect">
            <a:avLst/>
          </a:prstGeom>
        </p:spPr>
      </p:pic>
      <p:sp>
        <p:nvSpPr>
          <p:cNvPr id="9" name="文本框 8">
            <a:extLst>
              <a:ext uri="{FF2B5EF4-FFF2-40B4-BE49-F238E27FC236}">
                <a16:creationId xmlns:a16="http://schemas.microsoft.com/office/drawing/2014/main" id="{C6657188-1728-4AB4-8F28-F9608B4A2456}"/>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417069462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a:t>Semantic Scholar</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3" name="图片 2">
            <a:extLst>
              <a:ext uri="{FF2B5EF4-FFF2-40B4-BE49-F238E27FC236}">
                <a16:creationId xmlns:a16="http://schemas.microsoft.com/office/drawing/2014/main" id="{86A6626C-8D1C-4445-9BC2-9308B5DFC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223" y="1363436"/>
            <a:ext cx="8197850" cy="4606284"/>
          </a:xfrm>
          <a:prstGeom prst="rect">
            <a:avLst/>
          </a:prstGeom>
        </p:spPr>
      </p:pic>
      <p:sp>
        <p:nvSpPr>
          <p:cNvPr id="4" name="文本框 3">
            <a:extLst>
              <a:ext uri="{FF2B5EF4-FFF2-40B4-BE49-F238E27FC236}">
                <a16:creationId xmlns:a16="http://schemas.microsoft.com/office/drawing/2014/main" id="{3E40264D-C885-4103-BABE-B05EFC03D735}"/>
              </a:ext>
            </a:extLst>
          </p:cNvPr>
          <p:cNvSpPr txBox="1"/>
          <p:nvPr/>
        </p:nvSpPr>
        <p:spPr>
          <a:xfrm>
            <a:off x="9593035" y="2253344"/>
            <a:ext cx="1854685" cy="646331"/>
          </a:xfrm>
          <a:prstGeom prst="rect">
            <a:avLst/>
          </a:prstGeom>
          <a:noFill/>
        </p:spPr>
        <p:txBody>
          <a:bodyPr wrap="square" rtlCol="0">
            <a:spAutoFit/>
          </a:bodyPr>
          <a:lstStyle/>
          <a:p>
            <a:r>
              <a:rPr lang="zh-CN" altLang="en-US" dirty="0"/>
              <a:t>爬取第一个文献的参考文献</a:t>
            </a:r>
            <a:endParaRPr lang="en-US" altLang="zh-CN" dirty="0"/>
          </a:p>
        </p:txBody>
      </p:sp>
      <p:sp>
        <p:nvSpPr>
          <p:cNvPr id="6" name="文本框 5">
            <a:extLst>
              <a:ext uri="{FF2B5EF4-FFF2-40B4-BE49-F238E27FC236}">
                <a16:creationId xmlns:a16="http://schemas.microsoft.com/office/drawing/2014/main" id="{25ADD2AE-6BD5-4E43-91CC-1781E79D37DB}"/>
              </a:ext>
            </a:extLst>
          </p:cNvPr>
          <p:cNvSpPr txBox="1"/>
          <p:nvPr/>
        </p:nvSpPr>
        <p:spPr>
          <a:xfrm>
            <a:off x="9495064" y="4195091"/>
            <a:ext cx="2057400" cy="1200329"/>
          </a:xfrm>
          <a:prstGeom prst="rect">
            <a:avLst/>
          </a:prstGeom>
          <a:noFill/>
        </p:spPr>
        <p:txBody>
          <a:bodyPr wrap="square" rtlCol="0">
            <a:spAutoFit/>
          </a:bodyPr>
          <a:lstStyle/>
          <a:p>
            <a:r>
              <a:rPr lang="zh-CN" altLang="en-US" dirty="0"/>
              <a:t>递归爬取每一篇文献的第一页参考文献和被引文献，加入</a:t>
            </a:r>
            <a:r>
              <a:rPr lang="en-US" altLang="zh-CN" dirty="0" err="1"/>
              <a:t>url_list</a:t>
            </a:r>
            <a:r>
              <a:rPr lang="zh-CN" altLang="en-US" dirty="0"/>
              <a:t>里</a:t>
            </a:r>
          </a:p>
        </p:txBody>
      </p:sp>
      <p:cxnSp>
        <p:nvCxnSpPr>
          <p:cNvPr id="11" name="直接箭头连接符 10">
            <a:extLst>
              <a:ext uri="{FF2B5EF4-FFF2-40B4-BE49-F238E27FC236}">
                <a16:creationId xmlns:a16="http://schemas.microsoft.com/office/drawing/2014/main" id="{ABF21C0D-EF15-4B95-B754-5DC6CF5A7C8F}"/>
              </a:ext>
            </a:extLst>
          </p:cNvPr>
          <p:cNvCxnSpPr/>
          <p:nvPr/>
        </p:nvCxnSpPr>
        <p:spPr>
          <a:xfrm>
            <a:off x="8362466" y="2499625"/>
            <a:ext cx="1102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2F32A7A-3DD8-4649-AF46-0966EFEA3038}"/>
              </a:ext>
            </a:extLst>
          </p:cNvPr>
          <p:cNvCxnSpPr/>
          <p:nvPr/>
        </p:nvCxnSpPr>
        <p:spPr>
          <a:xfrm>
            <a:off x="8362466" y="4807397"/>
            <a:ext cx="1102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67793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a:t>Semantic Scholar</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pic>
        <p:nvPicPr>
          <p:cNvPr id="3" name="图片 2">
            <a:extLst>
              <a:ext uri="{FF2B5EF4-FFF2-40B4-BE49-F238E27FC236}">
                <a16:creationId xmlns:a16="http://schemas.microsoft.com/office/drawing/2014/main" id="{FBD58A09-117B-4E3E-8A43-9E30A462F4A2}"/>
              </a:ext>
            </a:extLst>
          </p:cNvPr>
          <p:cNvPicPr>
            <a:picLocks noChangeAspect="1"/>
          </p:cNvPicPr>
          <p:nvPr/>
        </p:nvPicPr>
        <p:blipFill rotWithShape="1">
          <a:blip r:embed="rId3">
            <a:extLst>
              <a:ext uri="{28A0092B-C50C-407E-A947-70E740481C1C}">
                <a14:useLocalDpi xmlns:a14="http://schemas.microsoft.com/office/drawing/2010/main" val="0"/>
              </a:ext>
            </a:extLst>
          </a:blip>
          <a:srcRect b="13975"/>
          <a:stretch/>
        </p:blipFill>
        <p:spPr>
          <a:xfrm>
            <a:off x="584426" y="1292381"/>
            <a:ext cx="6581775" cy="1130754"/>
          </a:xfrm>
          <a:prstGeom prst="rect">
            <a:avLst/>
          </a:prstGeom>
        </p:spPr>
      </p:pic>
      <p:pic>
        <p:nvPicPr>
          <p:cNvPr id="6" name="图片 5">
            <a:extLst>
              <a:ext uri="{FF2B5EF4-FFF2-40B4-BE49-F238E27FC236}">
                <a16:creationId xmlns:a16="http://schemas.microsoft.com/office/drawing/2014/main" id="{C63412DD-9F1E-4CCE-959B-34873F325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26" y="3004977"/>
            <a:ext cx="11315700" cy="2895600"/>
          </a:xfrm>
          <a:prstGeom prst="rect">
            <a:avLst/>
          </a:prstGeom>
        </p:spPr>
      </p:pic>
      <p:sp>
        <p:nvSpPr>
          <p:cNvPr id="7" name="文本框 6">
            <a:extLst>
              <a:ext uri="{FF2B5EF4-FFF2-40B4-BE49-F238E27FC236}">
                <a16:creationId xmlns:a16="http://schemas.microsoft.com/office/drawing/2014/main" id="{427C021F-284F-481E-97AE-DC37CD9EEC7F}"/>
              </a:ext>
            </a:extLst>
          </p:cNvPr>
          <p:cNvSpPr txBox="1"/>
          <p:nvPr/>
        </p:nvSpPr>
        <p:spPr>
          <a:xfrm>
            <a:off x="8139793" y="1396093"/>
            <a:ext cx="1738993" cy="923330"/>
          </a:xfrm>
          <a:prstGeom prst="rect">
            <a:avLst/>
          </a:prstGeom>
          <a:noFill/>
        </p:spPr>
        <p:txBody>
          <a:bodyPr wrap="square" rtlCol="0">
            <a:spAutoFit/>
          </a:bodyPr>
          <a:lstStyle/>
          <a:p>
            <a:r>
              <a:rPr lang="zh-CN" altLang="en-US" dirty="0"/>
              <a:t>将</a:t>
            </a:r>
            <a:r>
              <a:rPr lang="en-US" altLang="zh-CN" dirty="0" err="1"/>
              <a:t>url_list</a:t>
            </a:r>
            <a:r>
              <a:rPr lang="zh-CN" altLang="en-US" dirty="0"/>
              <a:t>去重，确保之前没被有加进来过</a:t>
            </a:r>
          </a:p>
        </p:txBody>
      </p:sp>
      <p:cxnSp>
        <p:nvCxnSpPr>
          <p:cNvPr id="10" name="直接箭头连接符 9">
            <a:extLst>
              <a:ext uri="{FF2B5EF4-FFF2-40B4-BE49-F238E27FC236}">
                <a16:creationId xmlns:a16="http://schemas.microsoft.com/office/drawing/2014/main" id="{E9534904-F438-4597-80DC-24364FC49BE4}"/>
              </a:ext>
            </a:extLst>
          </p:cNvPr>
          <p:cNvCxnSpPr/>
          <p:nvPr/>
        </p:nvCxnSpPr>
        <p:spPr>
          <a:xfrm>
            <a:off x="6835744" y="1724018"/>
            <a:ext cx="1102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71727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err="1"/>
              <a:t>arXiv</a:t>
            </a:r>
            <a:endParaRPr lang="zh-CN" altLang="en-US" dirty="0"/>
          </a:p>
        </p:txBody>
      </p:sp>
      <p:sp>
        <p:nvSpPr>
          <p:cNvPr id="5" name="文本框 4"/>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defRPr/>
            </a:pPr>
            <a:r>
              <a:rPr lang="en-US" altLang="zh-CN" sz="3600" b="1" dirty="0">
                <a:solidFill>
                  <a:prstClr val="white"/>
                </a:solidFill>
              </a:rPr>
              <a:t>1.2</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sp>
        <p:nvSpPr>
          <p:cNvPr id="3" name="矩形 2">
            <a:extLst>
              <a:ext uri="{FF2B5EF4-FFF2-40B4-BE49-F238E27FC236}">
                <a16:creationId xmlns:a16="http://schemas.microsoft.com/office/drawing/2014/main" id="{C3370276-A64C-4A5A-B213-3443DDCC9741}"/>
              </a:ext>
            </a:extLst>
          </p:cNvPr>
          <p:cNvSpPr/>
          <p:nvPr/>
        </p:nvSpPr>
        <p:spPr>
          <a:xfrm>
            <a:off x="815853" y="892571"/>
            <a:ext cx="1824538" cy="369332"/>
          </a:xfrm>
          <a:prstGeom prst="rect">
            <a:avLst/>
          </a:prstGeom>
        </p:spPr>
        <p:txBody>
          <a:bodyPr wrap="none">
            <a:spAutoFit/>
          </a:bodyPr>
          <a:lstStyle/>
          <a:p>
            <a:r>
              <a:rPr lang="en-US" altLang="zh-CN" dirty="0" err="1">
                <a:latin typeface="等线" panose="02010600030101010101" pitchFamily="2" charset="-122"/>
                <a:cs typeface="Times New Roman" panose="02020603050405020304" pitchFamily="18" charset="0"/>
              </a:rPr>
              <a:t>Arxiv</a:t>
            </a:r>
            <a:r>
              <a:rPr lang="zh-CN" altLang="zh-CN" dirty="0">
                <a:ea typeface="等线" panose="02010600030101010101" pitchFamily="2" charset="-122"/>
                <a:cs typeface="Times New Roman" panose="02020603050405020304" pitchFamily="18" charset="0"/>
              </a:rPr>
              <a:t>页面解析：</a:t>
            </a:r>
            <a:endParaRPr lang="zh-CN" altLang="en-US" dirty="0"/>
          </a:p>
        </p:txBody>
      </p:sp>
      <p:pic>
        <p:nvPicPr>
          <p:cNvPr id="4" name="图片 3">
            <a:extLst>
              <a:ext uri="{FF2B5EF4-FFF2-40B4-BE49-F238E27FC236}">
                <a16:creationId xmlns:a16="http://schemas.microsoft.com/office/drawing/2014/main" id="{C133238A-793F-4D4A-953C-BBF5FC20099B}"/>
              </a:ext>
            </a:extLst>
          </p:cNvPr>
          <p:cNvPicPr>
            <a:picLocks noChangeAspect="1"/>
          </p:cNvPicPr>
          <p:nvPr/>
        </p:nvPicPr>
        <p:blipFill>
          <a:blip r:embed="rId3"/>
          <a:stretch>
            <a:fillRect/>
          </a:stretch>
        </p:blipFill>
        <p:spPr>
          <a:xfrm>
            <a:off x="608994" y="1330026"/>
            <a:ext cx="4877406" cy="4877406"/>
          </a:xfrm>
          <a:prstGeom prst="rect">
            <a:avLst/>
          </a:prstGeom>
        </p:spPr>
      </p:pic>
      <p:sp>
        <p:nvSpPr>
          <p:cNvPr id="7" name="矩形 6">
            <a:extLst>
              <a:ext uri="{FF2B5EF4-FFF2-40B4-BE49-F238E27FC236}">
                <a16:creationId xmlns:a16="http://schemas.microsoft.com/office/drawing/2014/main" id="{93055FE6-46A6-48B4-9729-F609D4CF74AC}"/>
              </a:ext>
            </a:extLst>
          </p:cNvPr>
          <p:cNvSpPr/>
          <p:nvPr/>
        </p:nvSpPr>
        <p:spPr>
          <a:xfrm>
            <a:off x="7565587" y="1324292"/>
            <a:ext cx="2824812" cy="369332"/>
          </a:xfrm>
          <a:prstGeom prst="rect">
            <a:avLst/>
          </a:prstGeom>
        </p:spPr>
        <p:txBody>
          <a:bodyPr wrap="none">
            <a:spAutoFit/>
          </a:bodyPr>
          <a:lstStyle/>
          <a:p>
            <a:r>
              <a:rPr lang="zh-CN" altLang="zh-CN" kern="100" dirty="0">
                <a:latin typeface="等线" panose="02010600030101010101" pitchFamily="2" charset="-122"/>
                <a:ea typeface="等线" panose="02010600030101010101" pitchFamily="2" charset="-122"/>
                <a:cs typeface="Times New Roman" panose="02020603050405020304" pitchFamily="18" charset="0"/>
              </a:rPr>
              <a:t>下载论文对应的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pdf</a:t>
            </a:r>
            <a:r>
              <a:rPr lang="zh-CN" altLang="zh-CN" kern="100" dirty="0">
                <a:latin typeface="等线" panose="02010600030101010101" pitchFamily="2" charset="-122"/>
                <a:ea typeface="等线" panose="02010600030101010101" pitchFamily="2" charset="-122"/>
                <a:cs typeface="Times New Roman" panose="02020603050405020304" pitchFamily="18" charset="0"/>
              </a:rPr>
              <a:t>及</a:t>
            </a:r>
            <a:r>
              <a:rPr lang="en-US" altLang="zh-CN" kern="100" dirty="0">
                <a:latin typeface="等线" panose="02010600030101010101" pitchFamily="2" charset="-122"/>
                <a:ea typeface="等线" panose="02010600030101010101" pitchFamily="2" charset="-122"/>
                <a:cs typeface="Times New Roman" panose="02020603050405020304" pitchFamily="18" charset="0"/>
              </a:rPr>
              <a:t>latex</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D5DCC292-5A1E-4C9E-AC8E-B39F0989D488}"/>
              </a:ext>
            </a:extLst>
          </p:cNvPr>
          <p:cNvPicPr/>
          <p:nvPr/>
        </p:nvPicPr>
        <p:blipFill>
          <a:blip r:embed="rId4"/>
          <a:stretch>
            <a:fillRect/>
          </a:stretch>
        </p:blipFill>
        <p:spPr>
          <a:xfrm>
            <a:off x="6836228" y="2193469"/>
            <a:ext cx="4632478" cy="2337709"/>
          </a:xfrm>
          <a:prstGeom prst="rect">
            <a:avLst/>
          </a:prstGeom>
        </p:spPr>
      </p:pic>
    </p:spTree>
    <p:extLst>
      <p:ext uri="{BB962C8B-B14F-4D97-AF65-F5344CB8AC3E}">
        <p14:creationId xmlns:p14="http://schemas.microsoft.com/office/powerpoint/2010/main" val="1952697114"/>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130dd7e7-83ab-48e3-8d1a-31b9f8e596b1"/>
  <p:tag name="COMMONDATA" val="eyJoZGlkIjoiZDE3ZDFhMWUyZjkzZDQzN2ViOThjMTAyZWI2ZmM3NTAifQ=="/>
</p:tagLst>
</file>

<file path=ppt/tags/tag10.xml><?xml version="1.0" encoding="utf-8"?>
<p:tagLst xmlns:a="http://schemas.openxmlformats.org/drawingml/2006/main" xmlns:r="http://schemas.openxmlformats.org/officeDocument/2006/relationships" xmlns:p="http://schemas.openxmlformats.org/presentationml/2006/main">
  <p:tag name="PA" val="v5.1.2"/>
</p:tagLst>
</file>

<file path=ppt/tags/tag11.xml><?xml version="1.0" encoding="utf-8"?>
<p:tagLst xmlns:a="http://schemas.openxmlformats.org/drawingml/2006/main" xmlns:r="http://schemas.openxmlformats.org/officeDocument/2006/relationships" xmlns:p="http://schemas.openxmlformats.org/presentationml/2006/main">
  <p:tag name="PA" val="v5.1.2"/>
</p:tagLst>
</file>

<file path=ppt/tags/tag12.xml><?xml version="1.0" encoding="utf-8"?>
<p:tagLst xmlns:a="http://schemas.openxmlformats.org/drawingml/2006/main" xmlns:r="http://schemas.openxmlformats.org/officeDocument/2006/relationships" xmlns:p="http://schemas.openxmlformats.org/presentationml/2006/main">
  <p:tag name="PA" val="v5.1.2"/>
</p:tagLst>
</file>

<file path=ppt/tags/tag13.xml><?xml version="1.0" encoding="utf-8"?>
<p:tagLst xmlns:a="http://schemas.openxmlformats.org/drawingml/2006/main" xmlns:r="http://schemas.openxmlformats.org/officeDocument/2006/relationships" xmlns:p="http://schemas.openxmlformats.org/presentationml/2006/main">
  <p:tag name="PA" val="v5.1.2"/>
</p:tagLst>
</file>

<file path=ppt/tags/tag14.xml><?xml version="1.0" encoding="utf-8"?>
<p:tagLst xmlns:a="http://schemas.openxmlformats.org/drawingml/2006/main" xmlns:r="http://schemas.openxmlformats.org/officeDocument/2006/relationships" xmlns:p="http://schemas.openxmlformats.org/presentationml/2006/main">
  <p:tag name="PA" val="v5.1.2"/>
</p:tagLst>
</file>

<file path=ppt/tags/tag15.xml><?xml version="1.0" encoding="utf-8"?>
<p:tagLst xmlns:a="http://schemas.openxmlformats.org/drawingml/2006/main" xmlns:r="http://schemas.openxmlformats.org/officeDocument/2006/relationships" xmlns:p="http://schemas.openxmlformats.org/presentationml/2006/main">
  <p:tag name="PA" val="v5.1.2"/>
</p:tagLst>
</file>

<file path=ppt/tags/tag16.xml><?xml version="1.0" encoding="utf-8"?>
<p:tagLst xmlns:a="http://schemas.openxmlformats.org/drawingml/2006/main" xmlns:r="http://schemas.openxmlformats.org/officeDocument/2006/relationships" xmlns:p="http://schemas.openxmlformats.org/presentationml/2006/main">
  <p:tag name="PA" val="v5.1.2"/>
</p:tagLst>
</file>

<file path=ppt/tags/tag17.xml><?xml version="1.0" encoding="utf-8"?>
<p:tagLst xmlns:a="http://schemas.openxmlformats.org/drawingml/2006/main" xmlns:r="http://schemas.openxmlformats.org/officeDocument/2006/relationships" xmlns:p="http://schemas.openxmlformats.org/presentationml/2006/main">
  <p:tag name="PA" val="v5.1.2"/>
</p:tagLst>
</file>

<file path=ppt/tags/tag18.xml><?xml version="1.0" encoding="utf-8"?>
<p:tagLst xmlns:a="http://schemas.openxmlformats.org/drawingml/2006/main" xmlns:r="http://schemas.openxmlformats.org/officeDocument/2006/relationships" xmlns:p="http://schemas.openxmlformats.org/presentationml/2006/main">
  <p:tag name="PA" val="v5.1.2"/>
</p:tagLst>
</file>

<file path=ppt/tags/tag19.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20.xml><?xml version="1.0" encoding="utf-8"?>
<p:tagLst xmlns:a="http://schemas.openxmlformats.org/drawingml/2006/main" xmlns:r="http://schemas.openxmlformats.org/officeDocument/2006/relationships" xmlns:p="http://schemas.openxmlformats.org/presentationml/2006/main">
  <p:tag name="PA" val="v5.1.2"/>
</p:tagLst>
</file>

<file path=ppt/tags/tag21.xml><?xml version="1.0" encoding="utf-8"?>
<p:tagLst xmlns:a="http://schemas.openxmlformats.org/drawingml/2006/main" xmlns:r="http://schemas.openxmlformats.org/officeDocument/2006/relationships" xmlns:p="http://schemas.openxmlformats.org/presentationml/2006/main">
  <p:tag name="PA" val="v5.1.2"/>
</p:tagLst>
</file>

<file path=ppt/tags/tag22.xml><?xml version="1.0" encoding="utf-8"?>
<p:tagLst xmlns:a="http://schemas.openxmlformats.org/drawingml/2006/main" xmlns:r="http://schemas.openxmlformats.org/officeDocument/2006/relationships" xmlns:p="http://schemas.openxmlformats.org/presentationml/2006/main">
  <p:tag name="PA" val="v5.1.2"/>
</p:tagLst>
</file>

<file path=ppt/tags/tag23.xml><?xml version="1.0" encoding="utf-8"?>
<p:tagLst xmlns:a="http://schemas.openxmlformats.org/drawingml/2006/main" xmlns:r="http://schemas.openxmlformats.org/officeDocument/2006/relationships" xmlns:p="http://schemas.openxmlformats.org/presentationml/2006/main">
  <p:tag name="PA" val="v5.1.2"/>
</p:tagLst>
</file>

<file path=ppt/tags/tag24.xml><?xml version="1.0" encoding="utf-8"?>
<p:tagLst xmlns:a="http://schemas.openxmlformats.org/drawingml/2006/main" xmlns:r="http://schemas.openxmlformats.org/officeDocument/2006/relationships" xmlns:p="http://schemas.openxmlformats.org/presentationml/2006/main">
  <p:tag name="PA" val="v5.1.2"/>
</p:tagLst>
</file>

<file path=ppt/tags/tag25.xml><?xml version="1.0" encoding="utf-8"?>
<p:tagLst xmlns:a="http://schemas.openxmlformats.org/drawingml/2006/main" xmlns:r="http://schemas.openxmlformats.org/officeDocument/2006/relationships" xmlns:p="http://schemas.openxmlformats.org/presentationml/2006/main">
  <p:tag name="PA" val="v5.1.2"/>
</p:tagLst>
</file>

<file path=ppt/tags/tag26.xml><?xml version="1.0" encoding="utf-8"?>
<p:tagLst xmlns:a="http://schemas.openxmlformats.org/drawingml/2006/main" xmlns:r="http://schemas.openxmlformats.org/officeDocument/2006/relationships" xmlns:p="http://schemas.openxmlformats.org/presentationml/2006/main">
  <p:tag name="PA" val="v5.1.2"/>
</p:tagLst>
</file>

<file path=ppt/tags/tag27.xml><?xml version="1.0" encoding="utf-8"?>
<p:tagLst xmlns:a="http://schemas.openxmlformats.org/drawingml/2006/main" xmlns:r="http://schemas.openxmlformats.org/officeDocument/2006/relationships" xmlns:p="http://schemas.openxmlformats.org/presentationml/2006/main">
  <p:tag name="PA" val="v5.1.2"/>
</p:tagLst>
</file>

<file path=ppt/tags/tag28.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TotalTime>
  <Words>932</Words>
  <Application>Microsoft Office PowerPoint</Application>
  <PresentationFormat>宽屏</PresentationFormat>
  <Paragraphs>125</Paragraphs>
  <Slides>27</Slides>
  <Notes>24</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27</vt:i4>
      </vt:variant>
    </vt:vector>
  </HeadingPairs>
  <TitlesOfParts>
    <vt:vector size="40" baseType="lpstr">
      <vt:lpstr>等线</vt:lpstr>
      <vt:lpstr>宋体</vt:lpstr>
      <vt:lpstr>微软雅黑</vt:lpstr>
      <vt:lpstr>微软雅黑 Light</vt:lpstr>
      <vt:lpstr>Arial</vt:lpstr>
      <vt:lpstr>Calibri</vt:lpstr>
      <vt:lpstr>Century Gothic</vt:lpstr>
      <vt:lpstr>Times New Roman</vt:lpstr>
      <vt:lpstr>Wingdings 3</vt:lpstr>
      <vt:lpstr>1_Office 主题​​</vt:lpstr>
      <vt:lpstr>Office 主题​​</vt:lpstr>
      <vt:lpstr>2_Office 主题​​</vt:lpstr>
      <vt:lpstr>封1​​</vt:lpstr>
      <vt:lpstr>PowerPoint 演示文稿</vt:lpstr>
      <vt:lpstr>PowerPoint 演示文稿</vt:lpstr>
      <vt:lpstr>PowerPoint 演示文稿</vt:lpstr>
      <vt:lpstr>Scrapy框架</vt:lpstr>
      <vt:lpstr>PowerPoint 演示文稿</vt:lpstr>
      <vt:lpstr>Semantic Scholar</vt:lpstr>
      <vt:lpstr>Semantic Scholar</vt:lpstr>
      <vt:lpstr>Semantic Scholar</vt:lpstr>
      <vt:lpstr>arXiv</vt:lpstr>
      <vt:lpstr>arXiv</vt:lpstr>
      <vt:lpstr>arXiv</vt:lpstr>
      <vt:lpstr>arXiv</vt:lpstr>
      <vt:lpstr>arXiv</vt:lpstr>
      <vt:lpstr>arXiv</vt:lpstr>
      <vt:lpstr>ScienceDirect</vt:lpstr>
      <vt:lpstr>ScienceDirect</vt:lpstr>
      <vt:lpstr>ScienceDirect</vt:lpstr>
      <vt:lpstr>ScienceDirect</vt:lpstr>
      <vt:lpstr>ScienceDirect</vt:lpstr>
      <vt:lpstr>MangoDB去重</vt:lpstr>
      <vt:lpstr>MangoDB去重</vt:lpstr>
      <vt:lpstr>PowerPoint 演示文稿</vt:lpstr>
      <vt:lpstr>ElasticSearch + Kibana</vt:lpstr>
      <vt:lpstr>ElasticSearch + Kibana</vt:lpstr>
      <vt:lpstr>ElasticSearch + Kibana</vt:lpstr>
      <vt:lpstr>ElasticSearch + Kibana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着色模型</dc:title>
  <dc:creator>LXY</dc:creator>
  <cp:lastModifiedBy>LXY</cp:lastModifiedBy>
  <cp:revision>63</cp:revision>
  <dcterms:created xsi:type="dcterms:W3CDTF">2022-10-27T07:21:00Z</dcterms:created>
  <dcterms:modified xsi:type="dcterms:W3CDTF">2022-12-23T11:33:25Z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8AB18C68AEEA4100AAA098718C24B71B</vt:lpwstr>
  </property>
  <property fmtid="{D5CDD505-2E9C-101B-9397-08002B2CF9AE}" pid="3" name="KSOProductBuildVer">
    <vt:lpwstr>2052-11.1.0.12759</vt:lpwstr>
  </property>
</Properties>
</file>